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868" r:id="rId5"/>
    <p:sldId id="871" r:id="rId6"/>
    <p:sldId id="872" r:id="rId7"/>
    <p:sldId id="870" r:id="rId8"/>
    <p:sldId id="905" r:id="rId9"/>
    <p:sldId id="873" r:id="rId10"/>
    <p:sldId id="874" r:id="rId11"/>
    <p:sldId id="878" r:id="rId12"/>
    <p:sldId id="875" r:id="rId13"/>
    <p:sldId id="876" r:id="rId14"/>
    <p:sldId id="877" r:id="rId15"/>
    <p:sldId id="879" r:id="rId16"/>
    <p:sldId id="880" r:id="rId17"/>
    <p:sldId id="881" r:id="rId18"/>
    <p:sldId id="882" r:id="rId19"/>
    <p:sldId id="883" r:id="rId20"/>
    <p:sldId id="884" r:id="rId21"/>
    <p:sldId id="885" r:id="rId22"/>
    <p:sldId id="886" r:id="rId23"/>
    <p:sldId id="887" r:id="rId24"/>
    <p:sldId id="888" r:id="rId25"/>
    <p:sldId id="889" r:id="rId26"/>
    <p:sldId id="890" r:id="rId27"/>
    <p:sldId id="891" r:id="rId28"/>
    <p:sldId id="892" r:id="rId29"/>
    <p:sldId id="893" r:id="rId30"/>
    <p:sldId id="894" r:id="rId31"/>
    <p:sldId id="895" r:id="rId32"/>
    <p:sldId id="896" r:id="rId33"/>
    <p:sldId id="897" r:id="rId34"/>
    <p:sldId id="903" r:id="rId35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HP Simplified" panose="020B0604020202020204" charset="0"/>
      <p:regular r:id="rId42"/>
      <p:bold r:id="rId43"/>
      <p:italic r:id="rId44"/>
      <p:boldItalic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8957"/>
    <a:srgbClr val="161F28"/>
    <a:srgbClr val="2D3E50"/>
    <a:srgbClr val="081C2A"/>
    <a:srgbClr val="646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85349" autoAdjust="0"/>
  </p:normalViewPr>
  <p:slideViewPr>
    <p:cSldViewPr>
      <p:cViewPr varScale="1">
        <p:scale>
          <a:sx n="130" d="100"/>
          <a:sy n="130" d="100"/>
        </p:scale>
        <p:origin x="1104" y="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08" y="4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2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6.fntdata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0CDCF-B072-4CC6-B2A3-B1C4F4AE3FFA}" type="datetimeFigureOut">
              <a:rPr lang="en-US" smtClean="0"/>
              <a:pPr/>
              <a:t>10/16/2018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A0187-CA69-4ACB-9811-75164F281D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81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72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832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Darnaus vystymosi darbotvarkę iki 2030 m. sudaro 17 tikslų ir 169 uždaviniai. Pagrindinis šios darbotvarkės tikslas - iki 2030-ųjų pasaulyje panaikinti ypač didelį skurdą ir badą bei užtikrinti darnų ekonominį ir socialinį vystymąsi.</a:t>
            </a:r>
            <a:endParaRPr lang="en-US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859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158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788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454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0761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978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860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387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045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378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3478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785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4918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5172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7135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6884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366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361949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lIns="0" tIns="91440" rIns="0" bIns="91440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113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399449" y="1123950"/>
            <a:ext cx="8345102" cy="2041657"/>
          </a:xfrm>
          <a:custGeom>
            <a:avLst/>
            <a:gdLst>
              <a:gd name="connsiteX0" fmla="*/ 0 w 8345102"/>
              <a:gd name="connsiteY0" fmla="*/ 0 h 2041657"/>
              <a:gd name="connsiteX1" fmla="*/ 8345102 w 8345102"/>
              <a:gd name="connsiteY1" fmla="*/ 0 h 2041657"/>
              <a:gd name="connsiteX2" fmla="*/ 8345102 w 8345102"/>
              <a:gd name="connsiteY2" fmla="*/ 1773254 h 2041657"/>
              <a:gd name="connsiteX3" fmla="*/ 4360744 w 8345102"/>
              <a:gd name="connsiteY3" fmla="*/ 1773254 h 2041657"/>
              <a:gd name="connsiteX4" fmla="*/ 4172551 w 8345102"/>
              <a:gd name="connsiteY4" fmla="*/ 2041657 h 2041657"/>
              <a:gd name="connsiteX5" fmla="*/ 3984359 w 8345102"/>
              <a:gd name="connsiteY5" fmla="*/ 1773254 h 2041657"/>
              <a:gd name="connsiteX6" fmla="*/ 0 w 8345102"/>
              <a:gd name="connsiteY6" fmla="*/ 1773254 h 204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45102" h="2041657">
                <a:moveTo>
                  <a:pt x="0" y="0"/>
                </a:moveTo>
                <a:lnTo>
                  <a:pt x="8345102" y="0"/>
                </a:lnTo>
                <a:lnTo>
                  <a:pt x="8345102" y="1773254"/>
                </a:lnTo>
                <a:lnTo>
                  <a:pt x="4360744" y="1773254"/>
                </a:lnTo>
                <a:lnTo>
                  <a:pt x="4172551" y="2041657"/>
                </a:lnTo>
                <a:lnTo>
                  <a:pt x="3984359" y="1773254"/>
                </a:lnTo>
                <a:lnTo>
                  <a:pt x="0" y="1773254"/>
                </a:lnTo>
                <a:close/>
              </a:path>
            </a:pathLst>
          </a:custGeom>
          <a:solidFill>
            <a:schemeClr val="tx2">
              <a:lumMod val="25000"/>
              <a:lumOff val="75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60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2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123950"/>
            <a:ext cx="9144000" cy="2362200"/>
          </a:xfrm>
          <a:custGeom>
            <a:avLst/>
            <a:gdLst>
              <a:gd name="connsiteX0" fmla="*/ 0 w 8345102"/>
              <a:gd name="connsiteY0" fmla="*/ 0 h 1752600"/>
              <a:gd name="connsiteX1" fmla="*/ 8345102 w 8345102"/>
              <a:gd name="connsiteY1" fmla="*/ 0 h 1752600"/>
              <a:gd name="connsiteX2" fmla="*/ 8345102 w 8345102"/>
              <a:gd name="connsiteY2" fmla="*/ 1752600 h 1752600"/>
              <a:gd name="connsiteX3" fmla="*/ 0 w 8345102"/>
              <a:gd name="connsiteY3" fmla="*/ 175260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45102" h="1752600">
                <a:moveTo>
                  <a:pt x="0" y="0"/>
                </a:moveTo>
                <a:lnTo>
                  <a:pt x="8345102" y="0"/>
                </a:lnTo>
                <a:lnTo>
                  <a:pt x="8345102" y="1752600"/>
                </a:lnTo>
                <a:lnTo>
                  <a:pt x="0" y="175260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68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1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279900" y="770021"/>
            <a:ext cx="44502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4279900" y="337687"/>
            <a:ext cx="44502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6350"/>
            <a:ext cx="4167739" cy="5137150"/>
          </a:xfrm>
          <a:custGeom>
            <a:avLst/>
            <a:gdLst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41677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  <a:gd name="connsiteX0" fmla="*/ 0 w 4167739"/>
              <a:gd name="connsiteY0" fmla="*/ 0 h 5137150"/>
              <a:gd name="connsiteX1" fmla="*/ 4167739 w 4167739"/>
              <a:gd name="connsiteY1" fmla="*/ 0 h 5137150"/>
              <a:gd name="connsiteX2" fmla="*/ 3215239 w 4167739"/>
              <a:gd name="connsiteY2" fmla="*/ 5137150 h 5137150"/>
              <a:gd name="connsiteX3" fmla="*/ 0 w 4167739"/>
              <a:gd name="connsiteY3" fmla="*/ 5137150 h 5137150"/>
              <a:gd name="connsiteX4" fmla="*/ 0 w 4167739"/>
              <a:gd name="connsiteY4" fmla="*/ 0 h 5137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67739" h="5137150">
                <a:moveTo>
                  <a:pt x="0" y="0"/>
                </a:moveTo>
                <a:lnTo>
                  <a:pt x="4167739" y="0"/>
                </a:lnTo>
                <a:lnTo>
                  <a:pt x="3215239" y="5137150"/>
                </a:lnTo>
                <a:lnTo>
                  <a:pt x="0" y="513715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118872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51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/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6836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MASTER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354300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0" y="1378484"/>
            <a:ext cx="4914900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0" y="946150"/>
            <a:ext cx="4914900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21336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774700" y="1212850"/>
            <a:ext cx="2717800" cy="2717800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182880" anchor="b"/>
          <a:lstStyle>
            <a:lvl1pPr algn="ctr" rtl="0"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810000" y="1733550"/>
            <a:ext cx="4914900" cy="10668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Font typeface="Arial" panose="020B0604020202020204" pitchFamily="34" charset="0"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442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/>
      <p:bldP spid="11" grpId="0" animBg="1"/>
      <p:bldP spid="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9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48" name="Oval 47"/>
          <p:cNvSpPr/>
          <p:nvPr userDrawn="1"/>
        </p:nvSpPr>
        <p:spPr>
          <a:xfrm>
            <a:off x="641158" y="1625800"/>
            <a:ext cx="1521994" cy="152199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765868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91123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91123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35" name="Oval 34"/>
          <p:cNvSpPr/>
          <p:nvPr userDrawn="1"/>
        </p:nvSpPr>
        <p:spPr>
          <a:xfrm>
            <a:off x="2787426" y="1625800"/>
            <a:ext cx="1521994" cy="1521994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912136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637391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637391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52" name="Oval 51"/>
          <p:cNvSpPr/>
          <p:nvPr userDrawn="1"/>
        </p:nvSpPr>
        <p:spPr>
          <a:xfrm>
            <a:off x="4894505" y="1625800"/>
            <a:ext cx="1521994" cy="152199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5019215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744470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4744470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61" name="Oval 60"/>
          <p:cNvSpPr/>
          <p:nvPr userDrawn="1"/>
        </p:nvSpPr>
        <p:spPr>
          <a:xfrm>
            <a:off x="6996229" y="1625800"/>
            <a:ext cx="1521994" cy="1521994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7120939" y="1750510"/>
            <a:ext cx="1272574" cy="1272574"/>
          </a:xfrm>
          <a:prstGeom prst="ellipse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6846194" y="3239772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6846194" y="3520723"/>
            <a:ext cx="1822064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13079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0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48" name="Diamond 47"/>
          <p:cNvSpPr/>
          <p:nvPr userDrawn="1"/>
        </p:nvSpPr>
        <p:spPr>
          <a:xfrm>
            <a:off x="390525" y="1625800"/>
            <a:ext cx="1521994" cy="1521994"/>
          </a:xfrm>
          <a:prstGeom prst="diamond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5152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4443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4443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35" name="Diamond 34"/>
          <p:cNvSpPr/>
          <p:nvPr userDrawn="1"/>
        </p:nvSpPr>
        <p:spPr>
          <a:xfrm>
            <a:off x="2143125" y="1625800"/>
            <a:ext cx="1521994" cy="1521994"/>
          </a:xfrm>
          <a:prstGeom prst="diamond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Picture Placeholder 7"/>
          <p:cNvSpPr>
            <a:spLocks noGrp="1"/>
          </p:cNvSpPr>
          <p:nvPr>
            <p:ph type="pic" sz="quarter" idx="20" hasCustomPrompt="1"/>
          </p:nvPr>
        </p:nvSpPr>
        <p:spPr>
          <a:xfrm>
            <a:off x="226783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219692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22" hasCustomPrompt="1"/>
          </p:nvPr>
        </p:nvSpPr>
        <p:spPr>
          <a:xfrm>
            <a:off x="219692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52" name="Diamond 51"/>
          <p:cNvSpPr/>
          <p:nvPr userDrawn="1"/>
        </p:nvSpPr>
        <p:spPr>
          <a:xfrm>
            <a:off x="3867150" y="1625800"/>
            <a:ext cx="1521994" cy="1521994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53" name="Picture Placeholder 7"/>
          <p:cNvSpPr>
            <a:spLocks noGrp="1"/>
          </p:cNvSpPr>
          <p:nvPr>
            <p:ph type="pic" sz="quarter" idx="23" hasCustomPrompt="1"/>
          </p:nvPr>
        </p:nvSpPr>
        <p:spPr>
          <a:xfrm>
            <a:off x="399186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392094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25" hasCustomPrompt="1"/>
          </p:nvPr>
        </p:nvSpPr>
        <p:spPr>
          <a:xfrm>
            <a:off x="392094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61" name="Diamond 60"/>
          <p:cNvSpPr/>
          <p:nvPr userDrawn="1"/>
        </p:nvSpPr>
        <p:spPr>
          <a:xfrm>
            <a:off x="5562600" y="1625800"/>
            <a:ext cx="1521994" cy="1521994"/>
          </a:xfrm>
          <a:prstGeom prst="diamond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62" name="Picture Placeholder 7"/>
          <p:cNvSpPr>
            <a:spLocks noGrp="1"/>
          </p:cNvSpPr>
          <p:nvPr>
            <p:ph type="pic" sz="quarter" idx="26" hasCustomPrompt="1"/>
          </p:nvPr>
        </p:nvSpPr>
        <p:spPr>
          <a:xfrm>
            <a:off x="5687310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616399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28" hasCustomPrompt="1"/>
          </p:nvPr>
        </p:nvSpPr>
        <p:spPr>
          <a:xfrm>
            <a:off x="5616399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6" name="Diamond 45"/>
          <p:cNvSpPr/>
          <p:nvPr userDrawn="1"/>
        </p:nvSpPr>
        <p:spPr>
          <a:xfrm>
            <a:off x="7238115" y="1625800"/>
            <a:ext cx="1521994" cy="1521994"/>
          </a:xfrm>
          <a:prstGeom prst="diamond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7362825" y="1750510"/>
            <a:ext cx="1272574" cy="1272574"/>
          </a:xfrm>
          <a:prstGeom prst="diamond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0" hasCustomPrompt="1"/>
          </p:nvPr>
        </p:nvSpPr>
        <p:spPr>
          <a:xfrm>
            <a:off x="7291914" y="3239772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1" hasCustomPrompt="1"/>
          </p:nvPr>
        </p:nvSpPr>
        <p:spPr>
          <a:xfrm>
            <a:off x="7291914" y="3520723"/>
            <a:ext cx="1414396" cy="29562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rtl="0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5386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animBg="1"/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animBg="1"/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animBg="1"/>
      <p:bldP spid="62" grpId="0" animBg="1"/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5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8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>
          <a:xfrm rot="16200000">
            <a:off x="1727078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 userDrawn="1"/>
        </p:nvSpPr>
        <p:spPr>
          <a:xfrm>
            <a:off x="837797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0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5" name="Title 13"/>
          <p:cNvSpPr>
            <a:spLocks noGrp="1"/>
          </p:cNvSpPr>
          <p:nvPr userDrawn="1"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911983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2285587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2285587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2270762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 userDrawn="1"/>
        </p:nvSpPr>
        <p:spPr>
          <a:xfrm rot="5400000" flipH="1">
            <a:off x="5824140" y="56591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7"/>
          <p:cNvSpPr/>
          <p:nvPr userDrawn="1"/>
        </p:nvSpPr>
        <p:spPr>
          <a:xfrm>
            <a:off x="7019525" y="1314346"/>
            <a:ext cx="1276750" cy="1276750"/>
          </a:xfrm>
          <a:prstGeom prst="roundRect">
            <a:avLst/>
          </a:prstGeom>
          <a:noFill/>
          <a:ln w="19050">
            <a:solidFill>
              <a:schemeClr val="accent2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72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093711" y="1388532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0" hasCustomPrompt="1"/>
          </p:nvPr>
        </p:nvSpPr>
        <p:spPr>
          <a:xfrm>
            <a:off x="5024975" y="1396080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75" name="Text Placeholder 3"/>
          <p:cNvSpPr>
            <a:spLocks noGrp="1"/>
          </p:cNvSpPr>
          <p:nvPr>
            <p:ph type="body" sz="quarter" idx="21" hasCustomPrompt="1"/>
          </p:nvPr>
        </p:nvSpPr>
        <p:spPr>
          <a:xfrm>
            <a:off x="5024975" y="1618759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half" idx="22" hasCustomPrompt="1"/>
          </p:nvPr>
        </p:nvSpPr>
        <p:spPr>
          <a:xfrm>
            <a:off x="5010150" y="1824714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7" name="Rounded Rectangle 76"/>
          <p:cNvSpPr/>
          <p:nvPr userDrawn="1"/>
        </p:nvSpPr>
        <p:spPr>
          <a:xfrm rot="16200000">
            <a:off x="1727078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ounded Rectangle 77"/>
          <p:cNvSpPr/>
          <p:nvPr userDrawn="1"/>
        </p:nvSpPr>
        <p:spPr>
          <a:xfrm>
            <a:off x="837797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96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911983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8" name="Text Placeholder 3"/>
          <p:cNvSpPr>
            <a:spLocks noGrp="1"/>
          </p:cNvSpPr>
          <p:nvPr>
            <p:ph type="body" sz="quarter" idx="23" hasCustomPrompt="1"/>
          </p:nvPr>
        </p:nvSpPr>
        <p:spPr>
          <a:xfrm>
            <a:off x="2285587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99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2285587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l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100" name="Text Placeholder 3"/>
          <p:cNvSpPr>
            <a:spLocks noGrp="1"/>
          </p:cNvSpPr>
          <p:nvPr>
            <p:ph type="body" sz="half" idx="25" hasCustomPrompt="1"/>
          </p:nvPr>
        </p:nvSpPr>
        <p:spPr>
          <a:xfrm>
            <a:off x="2270762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l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4" name="Rounded Rectangle 103"/>
          <p:cNvSpPr/>
          <p:nvPr userDrawn="1"/>
        </p:nvSpPr>
        <p:spPr>
          <a:xfrm rot="5400000" flipH="1">
            <a:off x="5824140" y="1824435"/>
            <a:ext cx="1592782" cy="3792262"/>
          </a:xfrm>
          <a:prstGeom prst="roundRect">
            <a:avLst>
              <a:gd name="adj" fmla="val 5960"/>
            </a:avLst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ounded Rectangle 104"/>
          <p:cNvSpPr/>
          <p:nvPr userDrawn="1"/>
        </p:nvSpPr>
        <p:spPr>
          <a:xfrm>
            <a:off x="7019525" y="3082190"/>
            <a:ext cx="1276750" cy="1276750"/>
          </a:xfrm>
          <a:prstGeom prst="roundRect">
            <a:avLst/>
          </a:prstGeom>
          <a:noFill/>
          <a:ln w="19050"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 rtl="0"/>
            <a:endParaRPr lang="en-US" sz="1400"/>
          </a:p>
        </p:txBody>
      </p:sp>
      <p:sp>
        <p:nvSpPr>
          <p:cNvPr id="116" name="Picture Placeholder 7"/>
          <p:cNvSpPr>
            <a:spLocks noGrp="1"/>
          </p:cNvSpPr>
          <p:nvPr>
            <p:ph type="pic" sz="quarter" idx="16" hasCustomPrompt="1"/>
          </p:nvPr>
        </p:nvSpPr>
        <p:spPr>
          <a:xfrm>
            <a:off x="7093711" y="3156376"/>
            <a:ext cx="1128378" cy="112837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91440" rIns="0" bIns="91440" anchor="b"/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17" name="Text Placeholder 3"/>
          <p:cNvSpPr>
            <a:spLocks noGrp="1"/>
          </p:cNvSpPr>
          <p:nvPr>
            <p:ph type="body" sz="quarter" idx="26" hasCustomPrompt="1"/>
          </p:nvPr>
        </p:nvSpPr>
        <p:spPr>
          <a:xfrm>
            <a:off x="5024975" y="3147016"/>
            <a:ext cx="1822064" cy="227729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name here</a:t>
            </a:r>
          </a:p>
        </p:txBody>
      </p:sp>
      <p:sp>
        <p:nvSpPr>
          <p:cNvPr id="118" name="Text Placeholder 3"/>
          <p:cNvSpPr>
            <a:spLocks noGrp="1"/>
          </p:cNvSpPr>
          <p:nvPr>
            <p:ph type="body" sz="quarter" idx="27" hasCustomPrompt="1"/>
          </p:nvPr>
        </p:nvSpPr>
        <p:spPr>
          <a:xfrm>
            <a:off x="5024975" y="3369695"/>
            <a:ext cx="1822064" cy="18973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Font typeface="Arial" panose="020B0604020202020204" pitchFamily="34" charset="0"/>
              <a:buNone/>
              <a:defRPr sz="1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400"/>
            </a:lvl3pPr>
            <a:lvl4pPr marL="1371600" indent="0" algn="l">
              <a:buNone/>
              <a:defRPr sz="1200"/>
            </a:lvl4pPr>
            <a:lvl5pPr marL="1828800" indent="0" algn="l">
              <a:buNone/>
              <a:defRPr sz="1200"/>
            </a:lvl5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119" name="Text Placeholder 3"/>
          <p:cNvSpPr>
            <a:spLocks noGrp="1"/>
          </p:cNvSpPr>
          <p:nvPr>
            <p:ph type="body" sz="half" idx="28" hasCustomPrompt="1"/>
          </p:nvPr>
        </p:nvSpPr>
        <p:spPr>
          <a:xfrm>
            <a:off x="5010150" y="3575650"/>
            <a:ext cx="1844038" cy="58060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r">
              <a:buNone/>
              <a:defRPr sz="1100" b="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ctr"/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Add your Description here</a:t>
            </a: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040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7" grpId="0" animBg="1"/>
      <p:bldP spid="4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animBg="1"/>
      <p:bldP spid="48" grpId="0" animBg="1"/>
      <p:bldP spid="72" grpId="0" animBg="1"/>
      <p:bldP spid="74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animBg="1"/>
      <p:bldP spid="78" grpId="0" animBg="1"/>
      <p:bldP spid="96" grpId="0" animBg="1"/>
      <p:bldP spid="98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4" grpId="0" animBg="1"/>
      <p:bldP spid="105" grpId="0" animBg="1"/>
      <p:bldP spid="116" grpId="0" animBg="1"/>
      <p:bldP spid="117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8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9" grpId="0" build="p">
        <p:tmplLst>
          <p:tmpl lvl="1">
            <p:tnLst>
              <p:par>
                <p:cTn presetID="22" presetClass="entr" presetSubtype="2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right)">
                      <p:cBhvr>
                        <p:cTn dur="500"/>
                        <p:tgtEl>
                          <p:spTgt spid="1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1363511"/>
            <a:ext cx="5312548" cy="2706707"/>
            <a:chOff x="0" y="1363511"/>
            <a:chExt cx="5312548" cy="2706707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159936"/>
              <a:ext cx="2620817" cy="3833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Group 5"/>
            <p:cNvGrpSpPr/>
            <p:nvPr userDrawn="1"/>
          </p:nvGrpSpPr>
          <p:grpSpPr>
            <a:xfrm>
              <a:off x="0" y="1363511"/>
              <a:ext cx="5312548" cy="2706707"/>
              <a:chOff x="0" y="1363511"/>
              <a:chExt cx="5312548" cy="2706707"/>
            </a:xfrm>
          </p:grpSpPr>
          <p:grpSp>
            <p:nvGrpSpPr>
              <p:cNvPr id="3" name="Group 2"/>
              <p:cNvGrpSpPr/>
              <p:nvPr userDrawn="1"/>
            </p:nvGrpSpPr>
            <p:grpSpPr>
              <a:xfrm>
                <a:off x="0" y="1363511"/>
                <a:ext cx="4690917" cy="1150090"/>
                <a:chOff x="0" y="1363511"/>
                <a:chExt cx="4690917" cy="1828800"/>
              </a:xfrm>
            </p:grpSpPr>
            <p:sp>
              <p:nvSpPr>
                <p:cNvPr id="2" name="Rectangle 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Pentagon 9"/>
                <p:cNvSpPr/>
                <p:nvPr userDrawn="1"/>
              </p:nvSpPr>
              <p:spPr>
                <a:xfrm>
                  <a:off x="2620817" y="1363511"/>
                  <a:ext cx="2070100" cy="1828800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070100" h="1828800">
                      <a:moveTo>
                        <a:pt x="0" y="1219200"/>
                      </a:moveTo>
                      <a:lnTo>
                        <a:pt x="1587500" y="0"/>
                      </a:lnTo>
                      <a:lnTo>
                        <a:pt x="2070100" y="127000"/>
                      </a:lnTo>
                      <a:lnTo>
                        <a:pt x="1955800" y="609600"/>
                      </a:lnTo>
                      <a:lnTo>
                        <a:pt x="0" y="1828800"/>
                      </a:lnTo>
                      <a:lnTo>
                        <a:pt x="0" y="121920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4" name="Group 3"/>
              <p:cNvGrpSpPr/>
              <p:nvPr userDrawn="1"/>
            </p:nvGrpSpPr>
            <p:grpSpPr>
              <a:xfrm>
                <a:off x="0" y="1842991"/>
                <a:ext cx="5071917" cy="1181276"/>
                <a:chOff x="0" y="1949301"/>
                <a:chExt cx="5071917" cy="1443189"/>
              </a:xfrm>
            </p:grpSpPr>
            <p:sp>
              <p:nvSpPr>
                <p:cNvPr id="12" name="Rectangle 11"/>
                <p:cNvSpPr/>
                <p:nvPr userDrawn="1"/>
              </p:nvSpPr>
              <p:spPr>
                <a:xfrm>
                  <a:off x="0" y="2924127"/>
                  <a:ext cx="2620817" cy="468363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Pentagon 9"/>
                <p:cNvSpPr/>
                <p:nvPr userDrawn="1"/>
              </p:nvSpPr>
              <p:spPr>
                <a:xfrm>
                  <a:off x="2620817" y="1949301"/>
                  <a:ext cx="2451100" cy="1443189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451100"/>
                    <a:gd name="connsiteY0" fmla="*/ 1219200 h 1828800"/>
                    <a:gd name="connsiteX1" fmla="*/ 1587500 w 2451100"/>
                    <a:gd name="connsiteY1" fmla="*/ 0 h 1828800"/>
                    <a:gd name="connsiteX2" fmla="*/ 2451100 w 2451100"/>
                    <a:gd name="connsiteY2" fmla="*/ 93941 h 1828800"/>
                    <a:gd name="connsiteX3" fmla="*/ 1955800 w 2451100"/>
                    <a:gd name="connsiteY3" fmla="*/ 609600 h 1828800"/>
                    <a:gd name="connsiteX4" fmla="*/ 0 w 2451100"/>
                    <a:gd name="connsiteY4" fmla="*/ 1828800 h 1828800"/>
                    <a:gd name="connsiteX5" fmla="*/ 0 w 2451100"/>
                    <a:gd name="connsiteY5" fmla="*/ 1219200 h 1828800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1955800 w 2451100"/>
                    <a:gd name="connsiteY3" fmla="*/ 75836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367968 h 1977568"/>
                    <a:gd name="connsiteX1" fmla="*/ 1993900 w 2451100"/>
                    <a:gd name="connsiteY1" fmla="*/ 0 h 1977568"/>
                    <a:gd name="connsiteX2" fmla="*/ 2451100 w 2451100"/>
                    <a:gd name="connsiteY2" fmla="*/ 242709 h 1977568"/>
                    <a:gd name="connsiteX3" fmla="*/ 2247900 w 2451100"/>
                    <a:gd name="connsiteY3" fmla="*/ 741838 h 1977568"/>
                    <a:gd name="connsiteX4" fmla="*/ 0 w 2451100"/>
                    <a:gd name="connsiteY4" fmla="*/ 1977568 h 1977568"/>
                    <a:gd name="connsiteX5" fmla="*/ 0 w 2451100"/>
                    <a:gd name="connsiteY5" fmla="*/ 1367968 h 1977568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247900 w 2451100"/>
                    <a:gd name="connsiteY3" fmla="*/ 642660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  <a:gd name="connsiteX0" fmla="*/ 0 w 2451100"/>
                    <a:gd name="connsiteY0" fmla="*/ 1268790 h 1878390"/>
                    <a:gd name="connsiteX1" fmla="*/ 1993900 w 2451100"/>
                    <a:gd name="connsiteY1" fmla="*/ 0 h 1878390"/>
                    <a:gd name="connsiteX2" fmla="*/ 2451100 w 2451100"/>
                    <a:gd name="connsiteY2" fmla="*/ 143531 h 1878390"/>
                    <a:gd name="connsiteX3" fmla="*/ 2181225 w 2451100"/>
                    <a:gd name="connsiteY3" fmla="*/ 803825 h 1878390"/>
                    <a:gd name="connsiteX4" fmla="*/ 0 w 2451100"/>
                    <a:gd name="connsiteY4" fmla="*/ 1878390 h 1878390"/>
                    <a:gd name="connsiteX5" fmla="*/ 0 w 2451100"/>
                    <a:gd name="connsiteY5" fmla="*/ 1268790 h 18783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451100" h="1878390">
                      <a:moveTo>
                        <a:pt x="0" y="1268790"/>
                      </a:moveTo>
                      <a:lnTo>
                        <a:pt x="1993900" y="0"/>
                      </a:lnTo>
                      <a:lnTo>
                        <a:pt x="2451100" y="143531"/>
                      </a:lnTo>
                      <a:lnTo>
                        <a:pt x="2181225" y="803825"/>
                      </a:lnTo>
                      <a:lnTo>
                        <a:pt x="0" y="1878390"/>
                      </a:lnTo>
                      <a:lnTo>
                        <a:pt x="0" y="1268790"/>
                      </a:lnTo>
                      <a:close/>
                    </a:path>
                  </a:pathLst>
                </a:cu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9" name="Pentagon 9"/>
              <p:cNvSpPr/>
              <p:nvPr userDrawn="1"/>
            </p:nvSpPr>
            <p:spPr>
              <a:xfrm>
                <a:off x="2620816" y="2456566"/>
                <a:ext cx="2691732" cy="1086734"/>
              </a:xfrm>
              <a:custGeom>
                <a:avLst/>
                <a:gdLst>
                  <a:gd name="connsiteX0" fmla="*/ 0 w 1981200"/>
                  <a:gd name="connsiteY0" fmla="*/ 0 h 609600"/>
                  <a:gd name="connsiteX1" fmla="*/ 1676400 w 1981200"/>
                  <a:gd name="connsiteY1" fmla="*/ 0 h 609600"/>
                  <a:gd name="connsiteX2" fmla="*/ 1981200 w 1981200"/>
                  <a:gd name="connsiteY2" fmla="*/ 304800 h 609600"/>
                  <a:gd name="connsiteX3" fmla="*/ 1676400 w 1981200"/>
                  <a:gd name="connsiteY3" fmla="*/ 609600 h 609600"/>
                  <a:gd name="connsiteX4" fmla="*/ 0 w 1981200"/>
                  <a:gd name="connsiteY4" fmla="*/ 609600 h 609600"/>
                  <a:gd name="connsiteX5" fmla="*/ 0 w 1981200"/>
                  <a:gd name="connsiteY5" fmla="*/ 0 h 609600"/>
                  <a:gd name="connsiteX0" fmla="*/ 0 w 1981200"/>
                  <a:gd name="connsiteY0" fmla="*/ 1219200 h 1828800"/>
                  <a:gd name="connsiteX1" fmla="*/ 1587500 w 1981200"/>
                  <a:gd name="connsiteY1" fmla="*/ 0 h 1828800"/>
                  <a:gd name="connsiteX2" fmla="*/ 1981200 w 1981200"/>
                  <a:gd name="connsiteY2" fmla="*/ 1524000 h 1828800"/>
                  <a:gd name="connsiteX3" fmla="*/ 1676400 w 1981200"/>
                  <a:gd name="connsiteY3" fmla="*/ 1828800 h 1828800"/>
                  <a:gd name="connsiteX4" fmla="*/ 0 w 1981200"/>
                  <a:gd name="connsiteY4" fmla="*/ 1828800 h 1828800"/>
                  <a:gd name="connsiteX5" fmla="*/ 0 w 19812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676400 w 2070100"/>
                  <a:gd name="connsiteY3" fmla="*/ 18288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070100"/>
                  <a:gd name="connsiteY0" fmla="*/ 1219200 h 1828800"/>
                  <a:gd name="connsiteX1" fmla="*/ 1587500 w 2070100"/>
                  <a:gd name="connsiteY1" fmla="*/ 0 h 1828800"/>
                  <a:gd name="connsiteX2" fmla="*/ 2070100 w 2070100"/>
                  <a:gd name="connsiteY2" fmla="*/ 127000 h 1828800"/>
                  <a:gd name="connsiteX3" fmla="*/ 1955800 w 2070100"/>
                  <a:gd name="connsiteY3" fmla="*/ 609600 h 1828800"/>
                  <a:gd name="connsiteX4" fmla="*/ 0 w 2070100"/>
                  <a:gd name="connsiteY4" fmla="*/ 1828800 h 1828800"/>
                  <a:gd name="connsiteX5" fmla="*/ 0 w 2070100"/>
                  <a:gd name="connsiteY5" fmla="*/ 1219200 h 1828800"/>
                  <a:gd name="connsiteX0" fmla="*/ 0 w 2451100"/>
                  <a:gd name="connsiteY0" fmla="*/ 1219200 h 1828800"/>
                  <a:gd name="connsiteX1" fmla="*/ 1587500 w 2451100"/>
                  <a:gd name="connsiteY1" fmla="*/ 0 h 1828800"/>
                  <a:gd name="connsiteX2" fmla="*/ 2451100 w 2451100"/>
                  <a:gd name="connsiteY2" fmla="*/ 93941 h 1828800"/>
                  <a:gd name="connsiteX3" fmla="*/ 1955800 w 2451100"/>
                  <a:gd name="connsiteY3" fmla="*/ 609600 h 1828800"/>
                  <a:gd name="connsiteX4" fmla="*/ 0 w 2451100"/>
                  <a:gd name="connsiteY4" fmla="*/ 1828800 h 1828800"/>
                  <a:gd name="connsiteX5" fmla="*/ 0 w 2451100"/>
                  <a:gd name="connsiteY5" fmla="*/ 1219200 h 1828800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1955800 w 2451100"/>
                  <a:gd name="connsiteY3" fmla="*/ 75836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367968 h 1977568"/>
                  <a:gd name="connsiteX1" fmla="*/ 1993900 w 2451100"/>
                  <a:gd name="connsiteY1" fmla="*/ 0 h 1977568"/>
                  <a:gd name="connsiteX2" fmla="*/ 2451100 w 2451100"/>
                  <a:gd name="connsiteY2" fmla="*/ 242709 h 1977568"/>
                  <a:gd name="connsiteX3" fmla="*/ 2247900 w 2451100"/>
                  <a:gd name="connsiteY3" fmla="*/ 741838 h 1977568"/>
                  <a:gd name="connsiteX4" fmla="*/ 0 w 2451100"/>
                  <a:gd name="connsiteY4" fmla="*/ 1977568 h 1977568"/>
                  <a:gd name="connsiteX5" fmla="*/ 0 w 2451100"/>
                  <a:gd name="connsiteY5" fmla="*/ 1367968 h 1977568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247900 w 2451100"/>
                  <a:gd name="connsiteY3" fmla="*/ 642660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2451100"/>
                  <a:gd name="connsiteY0" fmla="*/ 1268790 h 1878390"/>
                  <a:gd name="connsiteX1" fmla="*/ 1993900 w 2451100"/>
                  <a:gd name="connsiteY1" fmla="*/ 0 h 1878390"/>
                  <a:gd name="connsiteX2" fmla="*/ 2451100 w 2451100"/>
                  <a:gd name="connsiteY2" fmla="*/ 143531 h 1878390"/>
                  <a:gd name="connsiteX3" fmla="*/ 2181225 w 2451100"/>
                  <a:gd name="connsiteY3" fmla="*/ 803825 h 1878390"/>
                  <a:gd name="connsiteX4" fmla="*/ 0 w 2451100"/>
                  <a:gd name="connsiteY4" fmla="*/ 1878390 h 1878390"/>
                  <a:gd name="connsiteX5" fmla="*/ 0 w 2451100"/>
                  <a:gd name="connsiteY5" fmla="*/ 1268790 h 1878390"/>
                  <a:gd name="connsiteX0" fmla="*/ 0 w 3192246"/>
                  <a:gd name="connsiteY0" fmla="*/ 1268790 h 1878390"/>
                  <a:gd name="connsiteX1" fmla="*/ 1993900 w 3192246"/>
                  <a:gd name="connsiteY1" fmla="*/ 0 h 1878390"/>
                  <a:gd name="connsiteX2" fmla="*/ 3192246 w 3192246"/>
                  <a:gd name="connsiteY2" fmla="*/ 43309 h 1878390"/>
                  <a:gd name="connsiteX3" fmla="*/ 2181225 w 3192246"/>
                  <a:gd name="connsiteY3" fmla="*/ 803825 h 1878390"/>
                  <a:gd name="connsiteX4" fmla="*/ 0 w 3192246"/>
                  <a:gd name="connsiteY4" fmla="*/ 1878390 h 1878390"/>
                  <a:gd name="connsiteX5" fmla="*/ 0 w 3192246"/>
                  <a:gd name="connsiteY5" fmla="*/ 1268790 h 1878390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181225 w 3192246"/>
                  <a:gd name="connsiteY3" fmla="*/ 76051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777991 w 3192246"/>
                  <a:gd name="connsiteY3" fmla="*/ 823156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3192246"/>
                  <a:gd name="connsiteY0" fmla="*/ 1225481 h 1835081"/>
                  <a:gd name="connsiteX1" fmla="*/ 2253782 w 3192246"/>
                  <a:gd name="connsiteY1" fmla="*/ 107025 h 1835081"/>
                  <a:gd name="connsiteX2" fmla="*/ 3192246 w 3192246"/>
                  <a:gd name="connsiteY2" fmla="*/ 0 h 1835081"/>
                  <a:gd name="connsiteX3" fmla="*/ 2575860 w 3192246"/>
                  <a:gd name="connsiteY3" fmla="*/ 885794 h 1835081"/>
                  <a:gd name="connsiteX4" fmla="*/ 0 w 3192246"/>
                  <a:gd name="connsiteY4" fmla="*/ 1835081 h 1835081"/>
                  <a:gd name="connsiteX5" fmla="*/ 0 w 3192246"/>
                  <a:gd name="connsiteY5" fmla="*/ 1225481 h 1835081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575860 w 2941989"/>
                  <a:gd name="connsiteY3" fmla="*/ 785572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941989"/>
                  <a:gd name="connsiteY0" fmla="*/ 1125259 h 1734859"/>
                  <a:gd name="connsiteX1" fmla="*/ 2253782 w 2941989"/>
                  <a:gd name="connsiteY1" fmla="*/ 6803 h 1734859"/>
                  <a:gd name="connsiteX2" fmla="*/ 2941989 w 2941989"/>
                  <a:gd name="connsiteY2" fmla="*/ 0 h 1734859"/>
                  <a:gd name="connsiteX3" fmla="*/ 2441106 w 2941989"/>
                  <a:gd name="connsiteY3" fmla="*/ 877406 h 1734859"/>
                  <a:gd name="connsiteX4" fmla="*/ 0 w 2941989"/>
                  <a:gd name="connsiteY4" fmla="*/ 1734859 h 1734859"/>
                  <a:gd name="connsiteX5" fmla="*/ 0 w 2941989"/>
                  <a:gd name="connsiteY5" fmla="*/ 1125259 h 1734859"/>
                  <a:gd name="connsiteX0" fmla="*/ 0 w 2797610"/>
                  <a:gd name="connsiteY0" fmla="*/ 1118456 h 1728056"/>
                  <a:gd name="connsiteX1" fmla="*/ 2253782 w 2797610"/>
                  <a:gd name="connsiteY1" fmla="*/ 0 h 1728056"/>
                  <a:gd name="connsiteX2" fmla="*/ 2797610 w 2797610"/>
                  <a:gd name="connsiteY2" fmla="*/ 100336 h 1728056"/>
                  <a:gd name="connsiteX3" fmla="*/ 2441106 w 2797610"/>
                  <a:gd name="connsiteY3" fmla="*/ 870603 h 1728056"/>
                  <a:gd name="connsiteX4" fmla="*/ 0 w 2797610"/>
                  <a:gd name="connsiteY4" fmla="*/ 1728056 h 1728056"/>
                  <a:gd name="connsiteX5" fmla="*/ 0 w 2797610"/>
                  <a:gd name="connsiteY5" fmla="*/ 1118456 h 1728056"/>
                  <a:gd name="connsiteX0" fmla="*/ 0 w 2691732"/>
                  <a:gd name="connsiteY0" fmla="*/ 1118456 h 1728056"/>
                  <a:gd name="connsiteX1" fmla="*/ 2253782 w 2691732"/>
                  <a:gd name="connsiteY1" fmla="*/ 0 h 1728056"/>
                  <a:gd name="connsiteX2" fmla="*/ 2691732 w 2691732"/>
                  <a:gd name="connsiteY2" fmla="*/ 253392 h 1728056"/>
                  <a:gd name="connsiteX3" fmla="*/ 2441106 w 2691732"/>
                  <a:gd name="connsiteY3" fmla="*/ 870603 h 1728056"/>
                  <a:gd name="connsiteX4" fmla="*/ 0 w 2691732"/>
                  <a:gd name="connsiteY4" fmla="*/ 1728056 h 1728056"/>
                  <a:gd name="connsiteX5" fmla="*/ 0 w 2691732"/>
                  <a:gd name="connsiteY5" fmla="*/ 1118456 h 1728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1732" h="1728056">
                    <a:moveTo>
                      <a:pt x="0" y="1118456"/>
                    </a:moveTo>
                    <a:lnTo>
                      <a:pt x="2253782" y="0"/>
                    </a:lnTo>
                    <a:lnTo>
                      <a:pt x="2691732" y="253392"/>
                    </a:lnTo>
                    <a:lnTo>
                      <a:pt x="2441106" y="870603"/>
                    </a:lnTo>
                    <a:lnTo>
                      <a:pt x="0" y="1728056"/>
                    </a:lnTo>
                    <a:lnTo>
                      <a:pt x="0" y="1118456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20"/>
              <p:cNvGrpSpPr/>
              <p:nvPr userDrawn="1"/>
            </p:nvGrpSpPr>
            <p:grpSpPr>
              <a:xfrm>
                <a:off x="0" y="3208886"/>
                <a:ext cx="5181807" cy="861332"/>
                <a:chOff x="0" y="1822675"/>
                <a:chExt cx="5181807" cy="1369636"/>
              </a:xfrm>
            </p:grpSpPr>
            <p:sp>
              <p:nvSpPr>
                <p:cNvPr id="22" name="Rectangle 21"/>
                <p:cNvSpPr/>
                <p:nvPr userDrawn="1"/>
              </p:nvSpPr>
              <p:spPr>
                <a:xfrm>
                  <a:off x="0" y="2582711"/>
                  <a:ext cx="2620817" cy="6096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Pentagon 9"/>
                <p:cNvSpPr/>
                <p:nvPr userDrawn="1"/>
              </p:nvSpPr>
              <p:spPr>
                <a:xfrm>
                  <a:off x="2620818" y="1822675"/>
                  <a:ext cx="2560989" cy="1369636"/>
                </a:xfrm>
                <a:custGeom>
                  <a:avLst/>
                  <a:gdLst>
                    <a:gd name="connsiteX0" fmla="*/ 0 w 1981200"/>
                    <a:gd name="connsiteY0" fmla="*/ 0 h 609600"/>
                    <a:gd name="connsiteX1" fmla="*/ 1676400 w 1981200"/>
                    <a:gd name="connsiteY1" fmla="*/ 0 h 609600"/>
                    <a:gd name="connsiteX2" fmla="*/ 1981200 w 1981200"/>
                    <a:gd name="connsiteY2" fmla="*/ 304800 h 609600"/>
                    <a:gd name="connsiteX3" fmla="*/ 1676400 w 1981200"/>
                    <a:gd name="connsiteY3" fmla="*/ 609600 h 609600"/>
                    <a:gd name="connsiteX4" fmla="*/ 0 w 1981200"/>
                    <a:gd name="connsiteY4" fmla="*/ 609600 h 609600"/>
                    <a:gd name="connsiteX5" fmla="*/ 0 w 1981200"/>
                    <a:gd name="connsiteY5" fmla="*/ 0 h 609600"/>
                    <a:gd name="connsiteX0" fmla="*/ 0 w 1981200"/>
                    <a:gd name="connsiteY0" fmla="*/ 1219200 h 1828800"/>
                    <a:gd name="connsiteX1" fmla="*/ 1587500 w 1981200"/>
                    <a:gd name="connsiteY1" fmla="*/ 0 h 1828800"/>
                    <a:gd name="connsiteX2" fmla="*/ 1981200 w 1981200"/>
                    <a:gd name="connsiteY2" fmla="*/ 1524000 h 1828800"/>
                    <a:gd name="connsiteX3" fmla="*/ 1676400 w 1981200"/>
                    <a:gd name="connsiteY3" fmla="*/ 1828800 h 1828800"/>
                    <a:gd name="connsiteX4" fmla="*/ 0 w 1981200"/>
                    <a:gd name="connsiteY4" fmla="*/ 1828800 h 1828800"/>
                    <a:gd name="connsiteX5" fmla="*/ 0 w 19812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676400 w 2070100"/>
                    <a:gd name="connsiteY3" fmla="*/ 18288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070100"/>
                    <a:gd name="connsiteY0" fmla="*/ 1219200 h 1828800"/>
                    <a:gd name="connsiteX1" fmla="*/ 1587500 w 2070100"/>
                    <a:gd name="connsiteY1" fmla="*/ 0 h 1828800"/>
                    <a:gd name="connsiteX2" fmla="*/ 2070100 w 2070100"/>
                    <a:gd name="connsiteY2" fmla="*/ 127000 h 1828800"/>
                    <a:gd name="connsiteX3" fmla="*/ 1955800 w 2070100"/>
                    <a:gd name="connsiteY3" fmla="*/ 609600 h 1828800"/>
                    <a:gd name="connsiteX4" fmla="*/ 0 w 2070100"/>
                    <a:gd name="connsiteY4" fmla="*/ 1828800 h 1828800"/>
                    <a:gd name="connsiteX5" fmla="*/ 0 w 2070100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1955800 w 2349233"/>
                    <a:gd name="connsiteY3" fmla="*/ 609600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1219200 h 1828800"/>
                    <a:gd name="connsiteX1" fmla="*/ 1587500 w 2349233"/>
                    <a:gd name="connsiteY1" fmla="*/ 0 h 1828800"/>
                    <a:gd name="connsiteX2" fmla="*/ 2349233 w 2349233"/>
                    <a:gd name="connsiteY2" fmla="*/ 647386 h 1828800"/>
                    <a:gd name="connsiteX3" fmla="*/ 2254183 w 2349233"/>
                    <a:gd name="connsiteY3" fmla="*/ 1267736 h 1828800"/>
                    <a:gd name="connsiteX4" fmla="*/ 0 w 2349233"/>
                    <a:gd name="connsiteY4" fmla="*/ 1828800 h 1828800"/>
                    <a:gd name="connsiteX5" fmla="*/ 0 w 2349233"/>
                    <a:gd name="connsiteY5" fmla="*/ 1219200 h 1828800"/>
                    <a:gd name="connsiteX0" fmla="*/ 0 w 2349233"/>
                    <a:gd name="connsiteY0" fmla="*/ 698814 h 1308414"/>
                    <a:gd name="connsiteX1" fmla="*/ 1991761 w 2349233"/>
                    <a:gd name="connsiteY1" fmla="*/ 0 h 1308414"/>
                    <a:gd name="connsiteX2" fmla="*/ 2349233 w 2349233"/>
                    <a:gd name="connsiteY2" fmla="*/ 127000 h 1308414"/>
                    <a:gd name="connsiteX3" fmla="*/ 2254183 w 2349233"/>
                    <a:gd name="connsiteY3" fmla="*/ 747350 h 1308414"/>
                    <a:gd name="connsiteX4" fmla="*/ 0 w 2349233"/>
                    <a:gd name="connsiteY4" fmla="*/ 1308414 h 1308414"/>
                    <a:gd name="connsiteX5" fmla="*/ 0 w 2349233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254183 w 2551364"/>
                    <a:gd name="connsiteY3" fmla="*/ 747350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698814 h 1308414"/>
                    <a:gd name="connsiteX1" fmla="*/ 1991761 w 2551364"/>
                    <a:gd name="connsiteY1" fmla="*/ 0 h 1308414"/>
                    <a:gd name="connsiteX2" fmla="*/ 2551364 w 2551364"/>
                    <a:gd name="connsiteY2" fmla="*/ 234138 h 1308414"/>
                    <a:gd name="connsiteX3" fmla="*/ 2129055 w 2551364"/>
                    <a:gd name="connsiteY3" fmla="*/ 823877 h 1308414"/>
                    <a:gd name="connsiteX4" fmla="*/ 0 w 2551364"/>
                    <a:gd name="connsiteY4" fmla="*/ 1308414 h 1308414"/>
                    <a:gd name="connsiteX5" fmla="*/ 0 w 2551364"/>
                    <a:gd name="connsiteY5" fmla="*/ 698814 h 1308414"/>
                    <a:gd name="connsiteX0" fmla="*/ 0 w 2551364"/>
                    <a:gd name="connsiteY0" fmla="*/ 760036 h 1369636"/>
                    <a:gd name="connsiteX1" fmla="*/ 2136140 w 2551364"/>
                    <a:gd name="connsiteY1" fmla="*/ 0 h 1369636"/>
                    <a:gd name="connsiteX2" fmla="*/ 2551364 w 2551364"/>
                    <a:gd name="connsiteY2" fmla="*/ 295360 h 1369636"/>
                    <a:gd name="connsiteX3" fmla="*/ 2129055 w 2551364"/>
                    <a:gd name="connsiteY3" fmla="*/ 885099 h 1369636"/>
                    <a:gd name="connsiteX4" fmla="*/ 0 w 2551364"/>
                    <a:gd name="connsiteY4" fmla="*/ 1369636 h 1369636"/>
                    <a:gd name="connsiteX5" fmla="*/ 0 w 2551364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29055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618741"/>
                    <a:gd name="connsiteY0" fmla="*/ 760036 h 1369636"/>
                    <a:gd name="connsiteX1" fmla="*/ 2136140 w 2618741"/>
                    <a:gd name="connsiteY1" fmla="*/ 0 h 1369636"/>
                    <a:gd name="connsiteX2" fmla="*/ 2618741 w 2618741"/>
                    <a:gd name="connsiteY2" fmla="*/ 280053 h 1369636"/>
                    <a:gd name="connsiteX3" fmla="*/ 2196432 w 2618741"/>
                    <a:gd name="connsiteY3" fmla="*/ 885099 h 1369636"/>
                    <a:gd name="connsiteX4" fmla="*/ 0 w 2618741"/>
                    <a:gd name="connsiteY4" fmla="*/ 1369636 h 1369636"/>
                    <a:gd name="connsiteX5" fmla="*/ 0 w 2618741"/>
                    <a:gd name="connsiteY5" fmla="*/ 760036 h 1369636"/>
                    <a:gd name="connsiteX0" fmla="*/ 0 w 2560989"/>
                    <a:gd name="connsiteY0" fmla="*/ 760036 h 1369636"/>
                    <a:gd name="connsiteX1" fmla="*/ 2136140 w 2560989"/>
                    <a:gd name="connsiteY1" fmla="*/ 0 h 1369636"/>
                    <a:gd name="connsiteX2" fmla="*/ 2560989 w 2560989"/>
                    <a:gd name="connsiteY2" fmla="*/ 310664 h 1369636"/>
                    <a:gd name="connsiteX3" fmla="*/ 2196432 w 2560989"/>
                    <a:gd name="connsiteY3" fmla="*/ 885099 h 1369636"/>
                    <a:gd name="connsiteX4" fmla="*/ 0 w 2560989"/>
                    <a:gd name="connsiteY4" fmla="*/ 1369636 h 1369636"/>
                    <a:gd name="connsiteX5" fmla="*/ 0 w 2560989"/>
                    <a:gd name="connsiteY5" fmla="*/ 760036 h 13696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560989" h="1369636">
                      <a:moveTo>
                        <a:pt x="0" y="760036"/>
                      </a:moveTo>
                      <a:lnTo>
                        <a:pt x="2136140" y="0"/>
                      </a:lnTo>
                      <a:lnTo>
                        <a:pt x="2560989" y="310664"/>
                      </a:lnTo>
                      <a:lnTo>
                        <a:pt x="2196432" y="885099"/>
                      </a:lnTo>
                      <a:lnTo>
                        <a:pt x="0" y="1369636"/>
                      </a:lnTo>
                      <a:lnTo>
                        <a:pt x="0" y="760036"/>
                      </a:ln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24" name="Group 23"/>
          <p:cNvGrpSpPr/>
          <p:nvPr userDrawn="1"/>
        </p:nvGrpSpPr>
        <p:grpSpPr>
          <a:xfrm rot="20331427">
            <a:off x="1108306" y="1241827"/>
            <a:ext cx="1843262" cy="3432862"/>
            <a:chOff x="6140449" y="1116114"/>
            <a:chExt cx="1927226" cy="3589236"/>
          </a:xfrm>
        </p:grpSpPr>
        <p:sp>
          <p:nvSpPr>
            <p:cNvPr id="25" name="Rectangle 24"/>
            <p:cNvSpPr/>
            <p:nvPr userDrawn="1"/>
          </p:nvSpPr>
          <p:spPr>
            <a:xfrm>
              <a:off x="6211887" y="1630479"/>
              <a:ext cx="1784351" cy="253983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dirty="0"/>
            </a:p>
          </p:txBody>
        </p:sp>
        <p:sp>
          <p:nvSpPr>
            <p:cNvPr id="26" name="Freeform 5"/>
            <p:cNvSpPr>
              <a:spLocks noEditPoints="1"/>
            </p:cNvSpPr>
            <p:nvPr userDrawn="1"/>
          </p:nvSpPr>
          <p:spPr bwMode="auto">
            <a:xfrm>
              <a:off x="6140449" y="1116114"/>
              <a:ext cx="1927226" cy="3589236"/>
            </a:xfrm>
            <a:custGeom>
              <a:avLst/>
              <a:gdLst/>
              <a:ahLst/>
              <a:cxnLst>
                <a:cxn ang="0">
                  <a:pos x="440" y="1690"/>
                </a:cxn>
                <a:cxn ang="0">
                  <a:pos x="440" y="1690"/>
                </a:cxn>
                <a:cxn ang="0">
                  <a:pos x="494" y="1636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547" y="1690"/>
                </a:cxn>
                <a:cxn ang="0">
                  <a:pos x="494" y="1743"/>
                </a:cxn>
                <a:cxn ang="0">
                  <a:pos x="440" y="1690"/>
                </a:cxn>
                <a:cxn ang="0">
                  <a:pos x="440" y="1690"/>
                </a:cxn>
                <a:cxn ang="0">
                  <a:pos x="65" y="274"/>
                </a:cxn>
                <a:cxn ang="0">
                  <a:pos x="65" y="274"/>
                </a:cxn>
                <a:cxn ang="0">
                  <a:pos x="922" y="274"/>
                </a:cxn>
                <a:cxn ang="0">
                  <a:pos x="922" y="1543"/>
                </a:cxn>
                <a:cxn ang="0">
                  <a:pos x="65" y="1543"/>
                </a:cxn>
                <a:cxn ang="0">
                  <a:pos x="65" y="274"/>
                </a:cxn>
                <a:cxn ang="0">
                  <a:pos x="355" y="143"/>
                </a:cxn>
                <a:cxn ang="0">
                  <a:pos x="355" y="143"/>
                </a:cxn>
                <a:cxn ang="0">
                  <a:pos x="632" y="143"/>
                </a:cxn>
                <a:cxn ang="0">
                  <a:pos x="632" y="163"/>
                </a:cxn>
                <a:cxn ang="0">
                  <a:pos x="355" y="163"/>
                </a:cxn>
                <a:cxn ang="0">
                  <a:pos x="355" y="143"/>
                </a:cxn>
                <a:cxn ang="0">
                  <a:pos x="891" y="0"/>
                </a:cxn>
                <a:cxn ang="0">
                  <a:pos x="96" y="0"/>
                </a:cxn>
                <a:cxn ang="0">
                  <a:pos x="0" y="92"/>
                </a:cxn>
                <a:cxn ang="0">
                  <a:pos x="0" y="1748"/>
                </a:cxn>
                <a:cxn ang="0">
                  <a:pos x="96" y="1840"/>
                </a:cxn>
                <a:cxn ang="0">
                  <a:pos x="891" y="1840"/>
                </a:cxn>
                <a:cxn ang="0">
                  <a:pos x="987" y="1748"/>
                </a:cxn>
                <a:cxn ang="0">
                  <a:pos x="987" y="92"/>
                </a:cxn>
                <a:cxn ang="0">
                  <a:pos x="891" y="0"/>
                </a:cxn>
              </a:cxnLst>
              <a:rect l="0" t="0" r="r" b="b"/>
              <a:pathLst>
                <a:path w="987" h="1840">
                  <a:moveTo>
                    <a:pt x="440" y="1690"/>
                  </a:moveTo>
                  <a:cubicBezTo>
                    <a:pt x="440" y="1690"/>
                    <a:pt x="440" y="1690"/>
                    <a:pt x="440" y="1690"/>
                  </a:cubicBezTo>
                  <a:cubicBezTo>
                    <a:pt x="440" y="1660"/>
                    <a:pt x="464" y="1636"/>
                    <a:pt x="494" y="1636"/>
                  </a:cubicBezTo>
                  <a:cubicBezTo>
                    <a:pt x="523" y="1636"/>
                    <a:pt x="547" y="166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690"/>
                    <a:pt x="547" y="1690"/>
                    <a:pt x="547" y="1690"/>
                  </a:cubicBezTo>
                  <a:cubicBezTo>
                    <a:pt x="547" y="1719"/>
                    <a:pt x="523" y="1743"/>
                    <a:pt x="494" y="1743"/>
                  </a:cubicBezTo>
                  <a:cubicBezTo>
                    <a:pt x="464" y="1743"/>
                    <a:pt x="440" y="1719"/>
                    <a:pt x="440" y="1690"/>
                  </a:cubicBezTo>
                  <a:cubicBezTo>
                    <a:pt x="440" y="1690"/>
                    <a:pt x="440" y="1690"/>
                    <a:pt x="440" y="1690"/>
                  </a:cubicBezTo>
                  <a:moveTo>
                    <a:pt x="65" y="274"/>
                  </a:moveTo>
                  <a:cubicBezTo>
                    <a:pt x="65" y="274"/>
                    <a:pt x="65" y="274"/>
                    <a:pt x="65" y="274"/>
                  </a:cubicBezTo>
                  <a:cubicBezTo>
                    <a:pt x="922" y="274"/>
                    <a:pt x="922" y="274"/>
                    <a:pt x="922" y="274"/>
                  </a:cubicBezTo>
                  <a:cubicBezTo>
                    <a:pt x="922" y="1543"/>
                    <a:pt x="922" y="1543"/>
                    <a:pt x="922" y="1543"/>
                  </a:cubicBezTo>
                  <a:cubicBezTo>
                    <a:pt x="65" y="1543"/>
                    <a:pt x="65" y="1543"/>
                    <a:pt x="65" y="1543"/>
                  </a:cubicBezTo>
                  <a:cubicBezTo>
                    <a:pt x="65" y="274"/>
                    <a:pt x="65" y="274"/>
                    <a:pt x="65" y="274"/>
                  </a:cubicBezTo>
                  <a:moveTo>
                    <a:pt x="355" y="143"/>
                  </a:moveTo>
                  <a:cubicBezTo>
                    <a:pt x="355" y="143"/>
                    <a:pt x="355" y="143"/>
                    <a:pt x="355" y="143"/>
                  </a:cubicBezTo>
                  <a:cubicBezTo>
                    <a:pt x="632" y="143"/>
                    <a:pt x="632" y="143"/>
                    <a:pt x="632" y="143"/>
                  </a:cubicBezTo>
                  <a:cubicBezTo>
                    <a:pt x="632" y="163"/>
                    <a:pt x="632" y="163"/>
                    <a:pt x="632" y="163"/>
                  </a:cubicBezTo>
                  <a:cubicBezTo>
                    <a:pt x="355" y="163"/>
                    <a:pt x="355" y="163"/>
                    <a:pt x="355" y="163"/>
                  </a:cubicBezTo>
                  <a:cubicBezTo>
                    <a:pt x="355" y="143"/>
                    <a:pt x="355" y="143"/>
                    <a:pt x="355" y="143"/>
                  </a:cubicBezTo>
                  <a:moveTo>
                    <a:pt x="891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2"/>
                    <a:pt x="0" y="92"/>
                  </a:cubicBezTo>
                  <a:cubicBezTo>
                    <a:pt x="0" y="1748"/>
                    <a:pt x="0" y="1748"/>
                    <a:pt x="0" y="1748"/>
                  </a:cubicBezTo>
                  <a:cubicBezTo>
                    <a:pt x="0" y="1798"/>
                    <a:pt x="43" y="1840"/>
                    <a:pt x="96" y="1840"/>
                  </a:cubicBezTo>
                  <a:cubicBezTo>
                    <a:pt x="891" y="1840"/>
                    <a:pt x="891" y="1840"/>
                    <a:pt x="891" y="1840"/>
                  </a:cubicBezTo>
                  <a:cubicBezTo>
                    <a:pt x="944" y="1840"/>
                    <a:pt x="987" y="1798"/>
                    <a:pt x="987" y="1748"/>
                  </a:cubicBezTo>
                  <a:cubicBezTo>
                    <a:pt x="987" y="92"/>
                    <a:pt x="987" y="92"/>
                    <a:pt x="987" y="92"/>
                  </a:cubicBezTo>
                  <a:cubicBezTo>
                    <a:pt x="987" y="41"/>
                    <a:pt x="944" y="0"/>
                    <a:pt x="891" y="0"/>
                  </a:cubicBezTo>
                </a:path>
              </a:pathLst>
            </a:custGeom>
            <a:solidFill>
              <a:srgbClr val="7F81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dirty="0"/>
            </a:p>
          </p:txBody>
        </p:sp>
      </p:grpSp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 rot="20331427">
            <a:off x="1228255" y="1731181"/>
            <a:ext cx="1603364" cy="240960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 rtl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8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770021"/>
            <a:ext cx="834911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 rtl="0">
              <a:buNone/>
              <a:defRPr sz="1600" b="0" baseline="0">
                <a:solidFill>
                  <a:schemeClr val="bg1">
                    <a:lumMod val="75000"/>
                  </a:schemeClr>
                </a:solidFill>
                <a:latin typeface="+mj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2" name="Title 13"/>
          <p:cNvSpPr>
            <a:spLocks noGrp="1"/>
          </p:cNvSpPr>
          <p:nvPr>
            <p:ph type="title" hasCustomPrompt="1"/>
          </p:nvPr>
        </p:nvSpPr>
        <p:spPr>
          <a:xfrm>
            <a:off x="381000" y="337687"/>
            <a:ext cx="8349114" cy="356134"/>
          </a:xfrm>
          <a:prstGeom prst="rect">
            <a:avLst/>
          </a:prstGeom>
        </p:spPr>
        <p:txBody>
          <a:bodyPr lIns="0"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2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Roboto" panose="02000000000000000000" pitchFamily="2" charset="0"/>
                <a:cs typeface="+mj-cs"/>
              </a:rPr>
              <a:t>CLICK TO EDIT TITLE STYLE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Roboto" panose="02000000000000000000" pitchFamily="2" charset="0"/>
              <a:cs typeface="+mj-cs"/>
            </a:endParaRPr>
          </a:p>
        </p:txBody>
      </p:sp>
      <p:grpSp>
        <p:nvGrpSpPr>
          <p:cNvPr id="13" name="Group 20"/>
          <p:cNvGrpSpPr/>
          <p:nvPr userDrawn="1"/>
        </p:nvGrpSpPr>
        <p:grpSpPr>
          <a:xfrm>
            <a:off x="2989156" y="1276350"/>
            <a:ext cx="3165688" cy="2518786"/>
            <a:chOff x="2094899" y="1081795"/>
            <a:chExt cx="4400683" cy="3501414"/>
          </a:xfrm>
        </p:grpSpPr>
        <p:sp>
          <p:nvSpPr>
            <p:cNvPr id="14" name="Rectangle 13"/>
            <p:cNvSpPr/>
            <p:nvPr/>
          </p:nvSpPr>
          <p:spPr>
            <a:xfrm>
              <a:off x="2261198" y="1247618"/>
              <a:ext cx="4081379" cy="225986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2094899" y="1081795"/>
              <a:ext cx="4400683" cy="2608522"/>
            </a:xfrm>
            <a:custGeom>
              <a:avLst/>
              <a:gdLst/>
              <a:ahLst/>
              <a:cxnLst>
                <a:cxn ang="0">
                  <a:pos x="1757" y="0"/>
                </a:cxn>
                <a:cxn ang="0">
                  <a:pos x="921" y="0"/>
                </a:cxn>
                <a:cxn ang="0">
                  <a:pos x="893" y="0"/>
                </a:cxn>
                <a:cxn ang="0">
                  <a:pos x="56" y="0"/>
                </a:cxn>
                <a:cxn ang="0">
                  <a:pos x="0" y="47"/>
                </a:cxn>
                <a:cxn ang="0">
                  <a:pos x="0" y="1076"/>
                </a:cxn>
                <a:cxn ang="0">
                  <a:pos x="1816" y="1076"/>
                </a:cxn>
                <a:cxn ang="0">
                  <a:pos x="1816" y="47"/>
                </a:cxn>
                <a:cxn ang="0">
                  <a:pos x="1757" y="0"/>
                </a:cxn>
                <a:cxn ang="0">
                  <a:pos x="1732" y="1000"/>
                </a:cxn>
                <a:cxn ang="0">
                  <a:pos x="76" y="1000"/>
                </a:cxn>
                <a:cxn ang="0">
                  <a:pos x="76" y="68"/>
                </a:cxn>
                <a:cxn ang="0">
                  <a:pos x="1732" y="68"/>
                </a:cxn>
                <a:cxn ang="0">
                  <a:pos x="1732" y="1000"/>
                </a:cxn>
              </a:cxnLst>
              <a:rect l="0" t="0" r="r" b="b"/>
              <a:pathLst>
                <a:path w="1816" h="1076">
                  <a:moveTo>
                    <a:pt x="1757" y="0"/>
                  </a:moveTo>
                  <a:cubicBezTo>
                    <a:pt x="921" y="0"/>
                    <a:pt x="921" y="0"/>
                    <a:pt x="921" y="0"/>
                  </a:cubicBezTo>
                  <a:cubicBezTo>
                    <a:pt x="893" y="0"/>
                    <a:pt x="893" y="0"/>
                    <a:pt x="89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27" y="0"/>
                    <a:pt x="0" y="17"/>
                    <a:pt x="0" y="47"/>
                  </a:cubicBezTo>
                  <a:cubicBezTo>
                    <a:pt x="0" y="1076"/>
                    <a:pt x="0" y="1076"/>
                    <a:pt x="0" y="1076"/>
                  </a:cubicBezTo>
                  <a:cubicBezTo>
                    <a:pt x="1816" y="1076"/>
                    <a:pt x="1816" y="1076"/>
                    <a:pt x="1816" y="1076"/>
                  </a:cubicBezTo>
                  <a:cubicBezTo>
                    <a:pt x="1816" y="47"/>
                    <a:pt x="1816" y="47"/>
                    <a:pt x="1816" y="47"/>
                  </a:cubicBezTo>
                  <a:cubicBezTo>
                    <a:pt x="1816" y="17"/>
                    <a:pt x="1787" y="0"/>
                    <a:pt x="1757" y="0"/>
                  </a:cubicBezTo>
                  <a:moveTo>
                    <a:pt x="1732" y="1000"/>
                  </a:moveTo>
                  <a:cubicBezTo>
                    <a:pt x="76" y="1000"/>
                    <a:pt x="76" y="1000"/>
                    <a:pt x="76" y="100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1732" y="68"/>
                    <a:pt x="1732" y="68"/>
                    <a:pt x="1732" y="68"/>
                  </a:cubicBezTo>
                  <a:cubicBezTo>
                    <a:pt x="1732" y="1000"/>
                    <a:pt x="1732" y="1000"/>
                    <a:pt x="1732" y="100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11744" y="1247618"/>
              <a:ext cx="3979748" cy="2259869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0" y="0"/>
                </a:cxn>
                <a:cxn ang="0">
                  <a:pos x="1872" y="1063"/>
                </a:cxn>
                <a:cxn ang="0">
                  <a:pos x="1872" y="0"/>
                </a:cxn>
              </a:cxnLst>
              <a:rect l="0" t="0" r="r" b="b"/>
              <a:pathLst>
                <a:path w="1872" h="1063">
                  <a:moveTo>
                    <a:pt x="1872" y="0"/>
                  </a:moveTo>
                  <a:lnTo>
                    <a:pt x="0" y="0"/>
                  </a:lnTo>
                  <a:lnTo>
                    <a:pt x="1872" y="1063"/>
                  </a:lnTo>
                  <a:lnTo>
                    <a:pt x="1872" y="0"/>
                  </a:lnTo>
                  <a:close/>
                </a:path>
              </a:pathLst>
            </a:custGeom>
            <a:solidFill>
              <a:srgbClr val="FFFFFF">
                <a:alpha val="16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2094899" y="3690315"/>
              <a:ext cx="4400683" cy="397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"/>
                </a:cxn>
                <a:cxn ang="0">
                  <a:pos x="56" y="164"/>
                </a:cxn>
                <a:cxn ang="0">
                  <a:pos x="893" y="164"/>
                </a:cxn>
                <a:cxn ang="0">
                  <a:pos x="921" y="164"/>
                </a:cxn>
                <a:cxn ang="0">
                  <a:pos x="1757" y="164"/>
                </a:cxn>
                <a:cxn ang="0">
                  <a:pos x="1816" y="100"/>
                </a:cxn>
                <a:cxn ang="0">
                  <a:pos x="1816" y="0"/>
                </a:cxn>
                <a:cxn ang="0">
                  <a:pos x="0" y="0"/>
                </a:cxn>
              </a:cxnLst>
              <a:rect l="0" t="0" r="r" b="b"/>
              <a:pathLst>
                <a:path w="1816" h="164">
                  <a:moveTo>
                    <a:pt x="0" y="0"/>
                  </a:moveTo>
                  <a:cubicBezTo>
                    <a:pt x="0" y="100"/>
                    <a:pt x="0" y="100"/>
                    <a:pt x="0" y="100"/>
                  </a:cubicBezTo>
                  <a:cubicBezTo>
                    <a:pt x="0" y="130"/>
                    <a:pt x="27" y="164"/>
                    <a:pt x="56" y="164"/>
                  </a:cubicBezTo>
                  <a:cubicBezTo>
                    <a:pt x="893" y="164"/>
                    <a:pt x="893" y="164"/>
                    <a:pt x="893" y="164"/>
                  </a:cubicBezTo>
                  <a:cubicBezTo>
                    <a:pt x="921" y="164"/>
                    <a:pt x="921" y="164"/>
                    <a:pt x="921" y="164"/>
                  </a:cubicBezTo>
                  <a:cubicBezTo>
                    <a:pt x="1757" y="164"/>
                    <a:pt x="1757" y="164"/>
                    <a:pt x="1757" y="164"/>
                  </a:cubicBezTo>
                  <a:cubicBezTo>
                    <a:pt x="1787" y="164"/>
                    <a:pt x="1816" y="130"/>
                    <a:pt x="1816" y="100"/>
                  </a:cubicBezTo>
                  <a:cubicBezTo>
                    <a:pt x="1816" y="0"/>
                    <a:pt x="1816" y="0"/>
                    <a:pt x="1816" y="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83000">
                  <a:schemeClr val="bg1">
                    <a:lumMod val="75000"/>
                  </a:schemeClr>
                </a:gs>
                <a:gs pos="54000">
                  <a:schemeClr val="bg1">
                    <a:lumMod val="85000"/>
                  </a:schemeClr>
                </a:gs>
              </a:gsLst>
              <a:lin ang="18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dirty="0" smtClean="0"/>
                <a:t> </a:t>
              </a:r>
              <a:endParaRPr lang="en-US" dirty="0"/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06519" y="4087866"/>
              <a:ext cx="1590198" cy="495343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22" y="0"/>
                </a:cxn>
                <a:cxn ang="0">
                  <a:pos x="143" y="0"/>
                </a:cxn>
                <a:cxn ang="0">
                  <a:pos x="102" y="128"/>
                </a:cxn>
                <a:cxn ang="0">
                  <a:pos x="108" y="204"/>
                </a:cxn>
                <a:cxn ang="0">
                  <a:pos x="322" y="204"/>
                </a:cxn>
                <a:cxn ang="0">
                  <a:pos x="335" y="204"/>
                </a:cxn>
                <a:cxn ang="0">
                  <a:pos x="549" y="204"/>
                </a:cxn>
                <a:cxn ang="0">
                  <a:pos x="555" y="128"/>
                </a:cxn>
                <a:cxn ang="0">
                  <a:pos x="513" y="0"/>
                </a:cxn>
                <a:cxn ang="0">
                  <a:pos x="335" y="0"/>
                </a:cxn>
              </a:cxnLst>
              <a:rect l="0" t="0" r="r" b="b"/>
              <a:pathLst>
                <a:path w="656" h="204">
                  <a:moveTo>
                    <a:pt x="335" y="0"/>
                  </a:moveTo>
                  <a:cubicBezTo>
                    <a:pt x="322" y="0"/>
                    <a:pt x="322" y="0"/>
                    <a:pt x="322" y="0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143" y="0"/>
                    <a:pt x="142" y="88"/>
                    <a:pt x="102" y="128"/>
                  </a:cubicBezTo>
                  <a:cubicBezTo>
                    <a:pt x="62" y="169"/>
                    <a:pt x="0" y="204"/>
                    <a:pt x="108" y="204"/>
                  </a:cubicBezTo>
                  <a:cubicBezTo>
                    <a:pt x="322" y="204"/>
                    <a:pt x="322" y="204"/>
                    <a:pt x="322" y="204"/>
                  </a:cubicBezTo>
                  <a:cubicBezTo>
                    <a:pt x="335" y="204"/>
                    <a:pt x="335" y="204"/>
                    <a:pt x="335" y="204"/>
                  </a:cubicBezTo>
                  <a:cubicBezTo>
                    <a:pt x="549" y="204"/>
                    <a:pt x="549" y="204"/>
                    <a:pt x="549" y="204"/>
                  </a:cubicBezTo>
                  <a:cubicBezTo>
                    <a:pt x="656" y="204"/>
                    <a:pt x="594" y="169"/>
                    <a:pt x="555" y="128"/>
                  </a:cubicBezTo>
                  <a:cubicBezTo>
                    <a:pt x="515" y="88"/>
                    <a:pt x="513" y="0"/>
                    <a:pt x="513" y="0"/>
                  </a:cubicBezTo>
                  <a:lnTo>
                    <a:pt x="335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4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3130174" y="1395636"/>
            <a:ext cx="2883652" cy="1625664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35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Pic08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9525"/>
            <a:ext cx="9143999" cy="2733675"/>
          </a:xfrm>
          <a:prstGeom prst="rect">
            <a:avLst/>
          </a:prstGeom>
          <a:ln>
            <a:noFill/>
          </a:ln>
        </p:spPr>
        <p:txBody>
          <a:bodyPr bIns="457200" anchor="b"/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53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Off-page Connector 1"/>
          <p:cNvSpPr/>
          <p:nvPr userDrawn="1"/>
        </p:nvSpPr>
        <p:spPr>
          <a:xfrm rot="16200000">
            <a:off x="94134" y="4644550"/>
            <a:ext cx="233216" cy="421484"/>
          </a:xfrm>
          <a:prstGeom prst="flowChartOffpageConnector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 userDrawn="1"/>
        </p:nvSpPr>
        <p:spPr bwMode="gray">
          <a:xfrm>
            <a:off x="21437" y="4778348"/>
            <a:ext cx="3048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algn="ctr" defTabSz="914400" rtl="0" eaLnBrk="1" latinLnBrk="0" hangingPunct="1"/>
            <a:fld id="{6C5AF65D-6854-49AF-ABC5-48B5BA0EA842}" type="slidenum">
              <a:rPr lang="en-US" sz="1000" b="0" i="0" kern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HP Simplified"/>
                <a:ea typeface="+mn-ea"/>
                <a:cs typeface="HP Simplified"/>
              </a:rPr>
              <a:pPr marL="0" algn="ctr" defTabSz="914400" rtl="0" eaLnBrk="1" latinLnBrk="0" hangingPunct="1"/>
              <a:t>‹#›</a:t>
            </a:fld>
            <a:endParaRPr lang="en-US" sz="1000" b="0" i="0" kern="1200" dirty="0" smtClean="0">
              <a:solidFill>
                <a:schemeClr val="tx1">
                  <a:lumMod val="50000"/>
                  <a:lumOff val="50000"/>
                </a:schemeClr>
              </a:solidFill>
              <a:latin typeface="HP Simplified"/>
              <a:ea typeface="+mn-ea"/>
              <a:cs typeface="HP Simplified"/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4481755"/>
            <a:ext cx="622807" cy="593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0" r:id="rId2"/>
    <p:sldLayoutId id="2147483704" r:id="rId3"/>
    <p:sldLayoutId id="2147483701" r:id="rId4"/>
    <p:sldLayoutId id="2147483671" r:id="rId5"/>
    <p:sldLayoutId id="2147483720" r:id="rId6"/>
    <p:sldLayoutId id="2147483699" r:id="rId7"/>
    <p:sldLayoutId id="2147483707" r:id="rId8"/>
    <p:sldLayoutId id="2147483709" r:id="rId9"/>
    <p:sldLayoutId id="2147483708" r:id="rId10"/>
    <p:sldLayoutId id="2147483717" r:id="rId11"/>
    <p:sldLayoutId id="2147483716" r:id="rId12"/>
    <p:sldLayoutId id="2147483775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9144001" cy="4420284"/>
          </a:xfrm>
        </p:spPr>
      </p:pic>
      <p:sp>
        <p:nvSpPr>
          <p:cNvPr id="30" name="Rectangle 29"/>
          <p:cNvSpPr/>
          <p:nvPr/>
        </p:nvSpPr>
        <p:spPr>
          <a:xfrm>
            <a:off x="0" y="2591391"/>
            <a:ext cx="9144000" cy="1828893"/>
          </a:xfrm>
          <a:prstGeom prst="rect">
            <a:avLst/>
          </a:prstGeom>
          <a:solidFill>
            <a:schemeClr val="accent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pPr algn="ctr"/>
            <a:r>
              <a:rPr lang="lt-LT" sz="3200" b="1" dirty="0" smtClean="0">
                <a:solidFill>
                  <a:srgbClr val="FFFFFF"/>
                </a:solidFill>
              </a:rPr>
              <a:t>Paraiškos formos pildymas</a:t>
            </a:r>
            <a:endParaRPr lang="en-US" sz="3200" b="1" dirty="0">
              <a:solidFill>
                <a:srgbClr val="FFFFFF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-5" y="2799082"/>
            <a:ext cx="9144000" cy="1413510"/>
          </a:xfrm>
          <a:prstGeom prst="rect">
            <a:avLst/>
          </a:prstGeom>
          <a:solidFill>
            <a:schemeClr val="bg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182880" rIns="182880" bIns="182880" rtlCol="0" anchor="ctr"/>
          <a:lstStyle/>
          <a:p>
            <a:endParaRPr lang="en-US" sz="11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08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362" y="742950"/>
            <a:ext cx="4858750" cy="29596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62001" y="2281084"/>
            <a:ext cx="259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Pasirinkite, kurią paraišką norite pildyti ir spauskite „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Apply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1" y="133350"/>
            <a:ext cx="4114800" cy="37172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62001" y="2281084"/>
            <a:ext cx="259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Norėdami susikurti savo paskyrą, spauskite „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Create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Your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Account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465750"/>
            <a:ext cx="3857625" cy="257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1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133349"/>
            <a:ext cx="3962400" cy="47520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62001" y="2281084"/>
            <a:ext cx="358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3. Susikurkite savo paskyrą ir spauskite „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Sign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up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05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514350"/>
            <a:ext cx="4114800" cy="37172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62001" y="2281084"/>
            <a:ext cx="259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Pildykite pasirinktą projekto paraiškos formą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3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285750"/>
            <a:ext cx="4614863" cy="4559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51721" y="2252105"/>
            <a:ext cx="2072640" cy="2072640"/>
            <a:chOff x="6821528" y="1955638"/>
            <a:chExt cx="1554480" cy="1554480"/>
          </a:xfrm>
        </p:grpSpPr>
        <p:sp>
          <p:nvSpPr>
            <p:cNvPr id="5" name="Oval 4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81672" y="2190539"/>
              <a:ext cx="1219200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ct val="20000"/>
                </a:spcBef>
                <a:defRPr/>
              </a:pP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Jei pasirenkate „Taip</a:t>
              </a:r>
              <a:r>
                <a:rPr lang="lt-LT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“, </a:t>
              </a: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pateikite informaciją apie bendrai finansuojamą projektą.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6200000">
            <a:off x="2891369" y="2368637"/>
            <a:ext cx="451627" cy="1772240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21" name="Isosceles Triangle 20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 rot="16835321">
            <a:off x="2784013" y="2962244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24" name="Isosceles Triangle 23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162800" y="277078"/>
            <a:ext cx="1584855" cy="1486391"/>
            <a:chOff x="6821528" y="1955638"/>
            <a:chExt cx="1554480" cy="1554480"/>
          </a:xfrm>
        </p:grpSpPr>
        <p:sp>
          <p:nvSpPr>
            <p:cNvPr id="13" name="Oval 12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98505" y="2217877"/>
              <a:ext cx="1219200" cy="103000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ct val="20000"/>
                </a:spcBef>
                <a:defRPr/>
              </a:pP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Žvaigždute (</a:t>
              </a:r>
              <a:r>
                <a:rPr lang="lt-LT" sz="1600" dirty="0" smtClean="0">
                  <a:solidFill>
                    <a:srgbClr val="FF0000"/>
                  </a:solidFill>
                </a:rPr>
                <a:t>*</a:t>
              </a: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 pažymėti laukai yra privalomi.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6609321">
            <a:off x="6562277" y="83545"/>
            <a:ext cx="451627" cy="1099381"/>
            <a:chOff x="1957465" y="2023794"/>
            <a:chExt cx="404734" cy="991694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100648" y="2445594"/>
              <a:ext cx="120729" cy="56989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467600" y="2159579"/>
            <a:ext cx="1584855" cy="1486391"/>
            <a:chOff x="6821528" y="1955638"/>
            <a:chExt cx="1554480" cy="1554480"/>
          </a:xfrm>
        </p:grpSpPr>
        <p:sp>
          <p:nvSpPr>
            <p:cNvPr id="19" name="Oval 18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998505" y="2217877"/>
              <a:ext cx="1219200" cy="103000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ct val="20000"/>
                </a:spcBef>
                <a:defRPr/>
              </a:pP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Vadovaukitės laukelio pildymo instrukcija.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rot="2314239">
            <a:off x="8145975" y="3387205"/>
            <a:ext cx="451627" cy="1099381"/>
            <a:chOff x="1957465" y="2023794"/>
            <a:chExt cx="404734" cy="991694"/>
          </a:xfrm>
          <a:solidFill>
            <a:schemeClr val="accent5"/>
          </a:solidFill>
        </p:grpSpPr>
        <p:sp>
          <p:nvSpPr>
            <p:cNvPr id="28" name="Isosceles Triangle 27"/>
            <p:cNvSpPr/>
            <p:nvPr/>
          </p:nvSpPr>
          <p:spPr>
            <a:xfrm flipV="1">
              <a:off x="2100648" y="2445594"/>
              <a:ext cx="120729" cy="56989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752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133350"/>
            <a:ext cx="5181600" cy="4541619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04800" y="361950"/>
            <a:ext cx="2072640" cy="2072640"/>
            <a:chOff x="6821528" y="1955638"/>
            <a:chExt cx="1554480" cy="1554480"/>
          </a:xfrm>
        </p:grpSpPr>
        <p:sp>
          <p:nvSpPr>
            <p:cNvPr id="5" name="Oval 4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989168" y="2225034"/>
              <a:ext cx="1219200" cy="113107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defRPr/>
              </a:pP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Pasirinkite valstybę partnerę, su kuria bus bendradarbiaujama,</a:t>
              </a:r>
            </a:p>
            <a:p>
              <a:pPr algn="ctr">
                <a:defRPr/>
              </a:pP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uomet</a:t>
              </a:r>
            </a:p>
            <a:p>
              <a:pPr algn="ctr">
                <a:defRPr/>
              </a:pP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asirinkite bendradarbiavimo sritį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 rot="15336929">
            <a:off x="2713086" y="-313899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8" name="Isosceles Triangle 7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8111397">
            <a:off x="2791708" y="1245435"/>
            <a:ext cx="451626" cy="2058137"/>
            <a:chOff x="1957465" y="2023794"/>
            <a:chExt cx="404734" cy="1856538"/>
          </a:xfrm>
          <a:solidFill>
            <a:schemeClr val="accent5"/>
          </a:solidFill>
        </p:grpSpPr>
        <p:sp>
          <p:nvSpPr>
            <p:cNvPr id="12" name="Isosceles Triangle 11"/>
            <p:cNvSpPr/>
            <p:nvPr/>
          </p:nvSpPr>
          <p:spPr>
            <a:xfrm flipV="1">
              <a:off x="2074998" y="2437481"/>
              <a:ext cx="118307" cy="144285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495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438150"/>
            <a:ext cx="5030388" cy="379571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33400" y="563685"/>
            <a:ext cx="1925320" cy="1860351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989168" y="2276568"/>
              <a:ext cx="1219200" cy="88484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Bendra projekto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vertė </a:t>
              </a: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=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prašoma projektui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skirti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suma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+ nuosavas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indėlis.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6814573">
            <a:off x="2836379" y="899794"/>
            <a:ext cx="451626" cy="1624885"/>
            <a:chOff x="1957465" y="2023794"/>
            <a:chExt cx="404734" cy="1465725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1440" y="2445593"/>
              <a:ext cx="103100" cy="104392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7184414">
            <a:off x="2737032" y="1401110"/>
            <a:ext cx="451626" cy="1820457"/>
            <a:chOff x="1957465" y="2023794"/>
            <a:chExt cx="404734" cy="1451348"/>
          </a:xfrm>
          <a:solidFill>
            <a:schemeClr val="accent5"/>
          </a:solidFill>
        </p:grpSpPr>
        <p:sp>
          <p:nvSpPr>
            <p:cNvPr id="12" name="Isosceles Triangle 11"/>
            <p:cNvSpPr/>
            <p:nvPr/>
          </p:nvSpPr>
          <p:spPr>
            <a:xfrm flipV="1">
              <a:off x="2077025" y="2445593"/>
              <a:ext cx="127517" cy="10295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33400" y="2502168"/>
            <a:ext cx="2531458" cy="2507982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986066" y="2202736"/>
              <a:ext cx="1219200" cy="110799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Įvardinkite problemą,                     iš kurios seka projekto poreikis, jos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aktualumą (lokaliu, regiono ir tarptautiniu mastu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 bei problemos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sprendimo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būdą, iš kurio seka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projekto tikslas. 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 rot="16200000">
            <a:off x="3102790" y="3088176"/>
            <a:ext cx="451626" cy="962612"/>
            <a:chOff x="1957465" y="2023794"/>
            <a:chExt cx="404734" cy="868322"/>
          </a:xfrm>
          <a:solidFill>
            <a:schemeClr val="accent5"/>
          </a:solidFill>
        </p:grpSpPr>
        <p:sp>
          <p:nvSpPr>
            <p:cNvPr id="27" name="Isosceles Triangle 26"/>
            <p:cNvSpPr/>
            <p:nvPr/>
          </p:nvSpPr>
          <p:spPr>
            <a:xfrm flipV="1">
              <a:off x="2097936" y="2445593"/>
              <a:ext cx="106605" cy="44652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103133" y="1492998"/>
            <a:ext cx="1584855" cy="1486391"/>
            <a:chOff x="6821528" y="1955638"/>
            <a:chExt cx="1554480" cy="1554480"/>
          </a:xfrm>
        </p:grpSpPr>
        <p:sp>
          <p:nvSpPr>
            <p:cNvPr id="19" name="Oval 18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998505" y="2217878"/>
              <a:ext cx="1219200" cy="112656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ct val="20000"/>
                </a:spcBef>
                <a:defRPr/>
              </a:pP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Jei viršysite laukelio žodžių limitą, paraiškos išsiųsti negalėsite.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rot="2526793">
            <a:off x="6432197" y="2251191"/>
            <a:ext cx="451627" cy="2095358"/>
            <a:chOff x="1957465" y="2023794"/>
            <a:chExt cx="404734" cy="1890113"/>
          </a:xfrm>
          <a:solidFill>
            <a:schemeClr val="accent5"/>
          </a:solidFill>
        </p:grpSpPr>
        <p:sp>
          <p:nvSpPr>
            <p:cNvPr id="22" name="Isosceles Triangle 21"/>
            <p:cNvSpPr/>
            <p:nvPr/>
          </p:nvSpPr>
          <p:spPr>
            <a:xfrm flipV="1">
              <a:off x="2103939" y="2445593"/>
              <a:ext cx="117438" cy="146831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959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9234" y="386070"/>
            <a:ext cx="4587742" cy="4226591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91429" y="83302"/>
            <a:ext cx="1920891" cy="1859621"/>
            <a:chOff x="6821528" y="1955638"/>
            <a:chExt cx="1554480" cy="1554480"/>
          </a:xfrm>
        </p:grpSpPr>
        <p:sp>
          <p:nvSpPr>
            <p:cNvPr id="5" name="Oval 4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914069" y="2111649"/>
              <a:ext cx="1369399" cy="123878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Nurodykite</a:t>
              </a:r>
            </a:p>
            <a:p>
              <a:pPr algn="ctr"/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konkrečius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problemos (-ų) sprendimo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būdus, aprašykite projekto pridėtinę vertę;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/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išskirkite projekto privalumus.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 rot="16200000">
            <a:off x="3054961" y="75123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8" name="Isosceles Triangle 7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52400" y="2035612"/>
            <a:ext cx="2784897" cy="2669738"/>
            <a:chOff x="6821528" y="1955638"/>
            <a:chExt cx="1554480" cy="1554480"/>
          </a:xfrm>
        </p:grpSpPr>
        <p:sp>
          <p:nvSpPr>
            <p:cNvPr id="17" name="Oval 16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980305" y="2010340"/>
              <a:ext cx="1251661" cy="137988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Pasirinkite</a:t>
              </a:r>
            </a:p>
            <a:p>
              <a:pPr algn="ctr"/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numatomą 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projekto įgyvendinimo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trukmę</a:t>
              </a:r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mėnesiais</a:t>
              </a:r>
            </a:p>
            <a:p>
              <a:pPr algn="ctr"/>
              <a:r>
                <a:rPr lang="lt-LT" sz="1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</a:t>
              </a:r>
              <a:r>
                <a:rPr lang="lt-LT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ei nurodykite, per kelerius metus jis bus įgyvendintas.</a:t>
              </a:r>
            </a:p>
            <a:p>
              <a:pPr algn="ctr"/>
              <a:r>
                <a:rPr lang="lt-LT" sz="14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Įprastai, projektas, kurio įgyvendinimo trukmė yra ne ilgesnė nei 7 mėnesiai, yra įgyvendinamas per vienerius metus.</a:t>
              </a:r>
              <a:endParaRPr lang="en-US" sz="1400" i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16200000">
            <a:off x="3170783" y="2576866"/>
            <a:ext cx="451626" cy="1239864"/>
            <a:chOff x="1957465" y="2023794"/>
            <a:chExt cx="404734" cy="1118417"/>
          </a:xfrm>
          <a:solidFill>
            <a:schemeClr val="accent5"/>
          </a:solidFill>
        </p:grpSpPr>
        <p:sp>
          <p:nvSpPr>
            <p:cNvPr id="20" name="Isosceles Triangle 19"/>
            <p:cNvSpPr/>
            <p:nvPr/>
          </p:nvSpPr>
          <p:spPr>
            <a:xfrm flipV="1">
              <a:off x="2100649" y="2445593"/>
              <a:ext cx="92987" cy="69661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 rot="16584785">
            <a:off x="3209496" y="3075239"/>
            <a:ext cx="451626" cy="1470894"/>
            <a:chOff x="1957465" y="2023794"/>
            <a:chExt cx="404734" cy="1326818"/>
          </a:xfrm>
          <a:solidFill>
            <a:schemeClr val="accent5"/>
          </a:solidFill>
        </p:grpSpPr>
        <p:sp>
          <p:nvSpPr>
            <p:cNvPr id="23" name="Isosceles Triangle 22"/>
            <p:cNvSpPr/>
            <p:nvPr/>
          </p:nvSpPr>
          <p:spPr>
            <a:xfrm flipV="1">
              <a:off x="2100649" y="2445592"/>
              <a:ext cx="86587" cy="90502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61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241500"/>
            <a:ext cx="4488452" cy="468769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47626" y="819150"/>
            <a:ext cx="3402126" cy="3429000"/>
            <a:chOff x="6821528" y="1955638"/>
            <a:chExt cx="1554480" cy="1554480"/>
          </a:xfrm>
        </p:grpSpPr>
        <p:sp>
          <p:nvSpPr>
            <p:cNvPr id="5" name="Oval 4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989168" y="2525128"/>
              <a:ext cx="1219200" cy="13850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 rot="14479115">
            <a:off x="3887237" y="1343377"/>
            <a:ext cx="451626" cy="1388262"/>
            <a:chOff x="1957465" y="2023794"/>
            <a:chExt cx="404734" cy="1252279"/>
          </a:xfrm>
          <a:solidFill>
            <a:schemeClr val="accent5"/>
          </a:solidFill>
        </p:grpSpPr>
        <p:sp>
          <p:nvSpPr>
            <p:cNvPr id="8" name="Isosceles Triangle 7"/>
            <p:cNvSpPr/>
            <p:nvPr/>
          </p:nvSpPr>
          <p:spPr>
            <a:xfrm flipV="1">
              <a:off x="2100648" y="2445593"/>
              <a:ext cx="100161" cy="8304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592037" y="1133266"/>
            <a:ext cx="291330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Į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vertinkite, </a:t>
            </a:r>
          </a:p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pakankami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ūsų ir valstybės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partnerės 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(jei taikoma) administraciniai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 instituciniai gebėjimai tęsti 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planuojamas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veiklas, naudoti ar stebėti įgyvendinto projekto rezultatus.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Išvardinkite priemones, leisiančias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užtikrinti pasiektų rezultatų perimamumą ir veiklos tęstinumą.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8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590550"/>
            <a:ext cx="4501387" cy="399573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04800" y="742950"/>
            <a:ext cx="2093695" cy="2057400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6200000">
            <a:off x="2879964" y="742292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441202" y="1068951"/>
            <a:ext cx="18451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Atsakydami į pateiktą klausimą vadovaukitės Viešųjų pirkimų įstatymo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str. 25 d.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066800" y="2759623"/>
            <a:ext cx="2093695" cy="2057400"/>
            <a:chOff x="6821528" y="1955638"/>
            <a:chExt cx="1554480" cy="1554480"/>
          </a:xfrm>
        </p:grpSpPr>
        <p:sp>
          <p:nvSpPr>
            <p:cNvPr id="13" name="Oval 12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4681979">
            <a:off x="3306909" y="2816753"/>
            <a:ext cx="451626" cy="1087875"/>
            <a:chOff x="1957465" y="2023794"/>
            <a:chExt cx="404734" cy="981316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100650" y="2445591"/>
              <a:ext cx="96393" cy="55951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1302342" y="2903818"/>
            <a:ext cx="164211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Atsakydami į pateiktą klausimą vadovaukitės Nevyriausybinių organizacijų plėtros įstatymo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str. 1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97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2772" y="438150"/>
            <a:ext cx="5026714" cy="4101552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81000" y="218911"/>
            <a:ext cx="2093695" cy="2057400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5400021">
            <a:off x="2877122" y="-11759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501856" y="613917"/>
            <a:ext cx="18451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Nurodykite, kiek partnerių projekto įgyvendinimui planuojate pasitelkti.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90600" y="2260677"/>
            <a:ext cx="2093695" cy="2057400"/>
            <a:chOff x="6821528" y="1955638"/>
            <a:chExt cx="1554480" cy="1554480"/>
          </a:xfrm>
        </p:grpSpPr>
        <p:sp>
          <p:nvSpPr>
            <p:cNvPr id="13" name="Oval 12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4900552">
            <a:off x="3468082" y="1765331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1216390" y="2647085"/>
            <a:ext cx="16421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Pateikite informaciją apie kiekvieną projekto partnerį.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5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4758" y="218911"/>
            <a:ext cx="4553114" cy="436072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81000" y="218911"/>
            <a:ext cx="2093695" cy="2057400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5400021">
            <a:off x="2877122" y="-11759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501856" y="479201"/>
            <a:ext cx="18451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Nurodykite, kiek kitų subjektų projekto įgyvendinimui planuojate pasitelkti.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90600" y="2260677"/>
            <a:ext cx="2093695" cy="2057400"/>
            <a:chOff x="6821528" y="1955638"/>
            <a:chExt cx="1554480" cy="1554480"/>
          </a:xfrm>
        </p:grpSpPr>
        <p:sp>
          <p:nvSpPr>
            <p:cNvPr id="13" name="Oval 12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4900552">
            <a:off x="3242718" y="1557650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1216390" y="2699944"/>
            <a:ext cx="16421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Pateikite informaciją apie kiekvieną kitą subjektą.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35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55094" y="1756808"/>
            <a:ext cx="321842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Vertinant </a:t>
            </a:r>
            <a:endParaRPr lang="en-US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projektų paraiškas,</a:t>
            </a:r>
          </a:p>
          <a:p>
            <a:pPr algn="ctr"/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dėmesys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bus skiriamas 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šiems vystomojo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bendradarbiavimo veiklos horizontaliesiems prioritetams: </a:t>
            </a:r>
            <a:endParaRPr lang="lt-LT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-demokratijai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 žmogaus teisėms 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stiprinti,</a:t>
            </a:r>
          </a:p>
          <a:p>
            <a:pPr algn="ctr"/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-lyčių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lygybei skatinti, ypač įgyvendinant globalią darbotvarkę „Moterys, taika ir saugumas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“, kurią galima rasti </a:t>
            </a:r>
            <a:r>
              <a:rPr lang="lt-LT" sz="1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https</a:t>
            </a:r>
            <a:r>
              <a:rPr lang="lt-LT" sz="12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://</a:t>
            </a:r>
            <a:r>
              <a:rPr lang="lt-LT" sz="1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www.urm.lt/default/lt/uzsienio-politika/uzsienio-politikos-prioritetai/lietuvos-saugumo-politika/jtst-rezoliucijos-nr-1325-igyvendinimas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pPr algn="ctr"/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moterų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socialiniam ir ekonominiam 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aktyvumui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didinti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pPr marL="171450" indent="-171450" algn="ctr">
              <a:buFontTx/>
              <a:buChar char="-"/>
            </a:pP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aplinkosaugai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ir </a:t>
            </a:r>
            <a:endParaRPr lang="lt-LT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 algn="ctr">
              <a:buFontTx/>
              <a:buChar char="-"/>
            </a:pP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kovai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 klimato kaita.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908" y="244106"/>
            <a:ext cx="5089720" cy="435895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931987" y="56101"/>
            <a:ext cx="1859804" cy="1822601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7173317">
            <a:off x="3920516" y="142091"/>
            <a:ext cx="451626" cy="1247222"/>
            <a:chOff x="1957465" y="2023794"/>
            <a:chExt cx="404734" cy="1125054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0649" y="2445594"/>
              <a:ext cx="103522" cy="70325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2066849" y="182571"/>
            <a:ext cx="15633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JT darnaus </a:t>
            </a:r>
            <a:endParaRPr lang="en-US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Vystymosi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darbotvarkę iki                       2030 m. galima rasti </a:t>
            </a:r>
            <a:r>
              <a:rPr lang="lt-LT" sz="12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https://</a:t>
            </a:r>
            <a:r>
              <a:rPr lang="lt-LT" sz="1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www.orangeprojects.lt/lt/tikslai/Darnaus-vystymosi-darbotvarke</a:t>
            </a: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32759" y="1712427"/>
            <a:ext cx="3448641" cy="3383752"/>
            <a:chOff x="6821528" y="1955638"/>
            <a:chExt cx="1554480" cy="1554480"/>
          </a:xfrm>
        </p:grpSpPr>
        <p:sp>
          <p:nvSpPr>
            <p:cNvPr id="13" name="Oval 12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4838293">
            <a:off x="3750570" y="3166723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676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492" y="361950"/>
            <a:ext cx="4738166" cy="426373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81000" y="218910"/>
            <a:ext cx="2719380" cy="2741133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28814" y="2268728"/>
              <a:ext cx="1219200" cy="108213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Jei </a:t>
              </a: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pasirinksite </a:t>
              </a:r>
              <a:r>
                <a:rPr lang="lt-LT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„Taip“, pateikite informaciją apie </a:t>
              </a: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planuojamą projekto poveikį aplinkai pagal pateiktus projekto poveikio aplinkai vertinimo kriterijus.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4839674">
            <a:off x="3308283" y="302248"/>
            <a:ext cx="451626" cy="1338717"/>
            <a:chOff x="1957465" y="2023794"/>
            <a:chExt cx="404734" cy="1207587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0647" y="2445592"/>
              <a:ext cx="98787" cy="78578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6471743">
            <a:off x="3379483" y="979621"/>
            <a:ext cx="451626" cy="1376626"/>
            <a:chOff x="1957465" y="2023794"/>
            <a:chExt cx="404734" cy="1241783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100649" y="2445593"/>
              <a:ext cx="109360" cy="8199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965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285750"/>
            <a:ext cx="5267858" cy="425806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81000" y="218910"/>
            <a:ext cx="2719380" cy="2741133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27474" y="2326216"/>
              <a:ext cx="1142588" cy="94250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Nurodykite projekto tikslą</a:t>
              </a:r>
            </a:p>
            <a:p>
              <a:pPr algn="ctr"/>
              <a:r>
                <a:rPr lang="lt-LT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</a:t>
              </a: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r kiek ir kokių projekto uždavinių planuojate įgyvendinti siekdami projekto tikslo.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6200000">
            <a:off x="3059634" y="967289"/>
            <a:ext cx="451626" cy="887790"/>
            <a:chOff x="1957465" y="2023794"/>
            <a:chExt cx="404734" cy="800829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00648" y="2445593"/>
              <a:ext cx="111730" cy="37903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17934722">
            <a:off x="3065015" y="1688316"/>
            <a:ext cx="451626" cy="1108351"/>
            <a:chOff x="1957465" y="2023794"/>
            <a:chExt cx="404734" cy="999786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081734" y="2445593"/>
              <a:ext cx="122807" cy="57798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 rot="18907005">
            <a:off x="2847525" y="2251873"/>
            <a:ext cx="451626" cy="1814517"/>
            <a:chOff x="1957465" y="2023794"/>
            <a:chExt cx="404734" cy="1636782"/>
          </a:xfrm>
          <a:solidFill>
            <a:schemeClr val="accent5"/>
          </a:solidFill>
        </p:grpSpPr>
        <p:sp>
          <p:nvSpPr>
            <p:cNvPr id="14" name="Isosceles Triangle 13"/>
            <p:cNvSpPr/>
            <p:nvPr/>
          </p:nvSpPr>
          <p:spPr>
            <a:xfrm flipV="1">
              <a:off x="2081734" y="2445593"/>
              <a:ext cx="149876" cy="121498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975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9153" y="260836"/>
            <a:ext cx="5566372" cy="428625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63016" y="218912"/>
            <a:ext cx="2113588" cy="1941914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47995" y="2086220"/>
              <a:ext cx="1142588" cy="91666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Nurodykite planuojamas įgyvendinti projekto </a:t>
              </a:r>
              <a:r>
                <a:rPr lang="lt-LT" sz="1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veiklas, būtinas projekto rezultatams </a:t>
              </a:r>
              <a:r>
                <a:rPr lang="lt-LT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pasiekti.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 rot="15376176">
            <a:off x="2645023" y="248211"/>
            <a:ext cx="451626" cy="1268378"/>
            <a:chOff x="1957465" y="2023794"/>
            <a:chExt cx="404734" cy="1144138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16128" y="2445593"/>
              <a:ext cx="96251" cy="72233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281275" y="2262267"/>
            <a:ext cx="2561604" cy="2443083"/>
            <a:chOff x="6821528" y="1955638"/>
            <a:chExt cx="1554480" cy="1554480"/>
          </a:xfrm>
        </p:grpSpPr>
        <p:sp>
          <p:nvSpPr>
            <p:cNvPr id="28" name="Oval 27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rot="14197421">
            <a:off x="3218691" y="1914025"/>
            <a:ext cx="451626" cy="1772239"/>
            <a:chOff x="1957465" y="2023794"/>
            <a:chExt cx="404734" cy="1598645"/>
          </a:xfrm>
          <a:solidFill>
            <a:schemeClr val="accent5"/>
          </a:solidFill>
        </p:grpSpPr>
        <p:sp>
          <p:nvSpPr>
            <p:cNvPr id="31" name="Isosceles Triangle 30"/>
            <p:cNvSpPr/>
            <p:nvPr/>
          </p:nvSpPr>
          <p:spPr>
            <a:xfrm flipV="1">
              <a:off x="2100648" y="2445593"/>
              <a:ext cx="103892" cy="11768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431215" y="2587310"/>
            <a:ext cx="229106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Projekto rezultatai 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turi būti konkretūs bei išmatuojami.</a:t>
            </a:r>
          </a:p>
          <a:p>
            <a:pPr algn="ctr"/>
            <a:r>
              <a:rPr lang="lt-LT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Pavyzdžiui, </a:t>
            </a:r>
            <a:r>
              <a:rPr lang="lt-LT" sz="16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surengtas </a:t>
            </a:r>
            <a:r>
              <a:rPr lang="lt-LT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vizitų, </a:t>
            </a:r>
            <a:r>
              <a:rPr lang="lt-LT" sz="16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apmokytų </a:t>
            </a:r>
            <a:r>
              <a:rPr lang="lt-LT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asmenų, išspausdintų leidinių skaičius.</a:t>
            </a:r>
            <a:endParaRPr lang="en-US" sz="16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591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858" y="2709653"/>
            <a:ext cx="6083418" cy="23397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193097"/>
            <a:ext cx="7162800" cy="212163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215216" y="1253917"/>
            <a:ext cx="1441240" cy="1384019"/>
            <a:chOff x="6240221" y="1955638"/>
            <a:chExt cx="2135788" cy="2202046"/>
          </a:xfrm>
        </p:grpSpPr>
        <p:sp>
          <p:nvSpPr>
            <p:cNvPr id="6" name="Oval 5"/>
            <p:cNvSpPr/>
            <p:nvPr/>
          </p:nvSpPr>
          <p:spPr>
            <a:xfrm>
              <a:off x="6240221" y="1955638"/>
              <a:ext cx="2135788" cy="2202046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419637" y="2489325"/>
              <a:ext cx="1776955" cy="107633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Sekite nuoroda ir kompiuteryje išsaugokite atsidariusį fail</a:t>
              </a:r>
              <a:r>
                <a:rPr lang="lt-LT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ą</a:t>
              </a:r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 rot="14071050">
            <a:off x="4748217" y="935936"/>
            <a:ext cx="451626" cy="1043798"/>
            <a:chOff x="1957465" y="2023794"/>
            <a:chExt cx="404734" cy="941556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16129" y="2445593"/>
              <a:ext cx="97557" cy="51975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06963" y="2709653"/>
            <a:ext cx="2123565" cy="2052361"/>
            <a:chOff x="6633352" y="1569015"/>
            <a:chExt cx="2014631" cy="2006613"/>
          </a:xfrm>
        </p:grpSpPr>
        <p:sp>
          <p:nvSpPr>
            <p:cNvPr id="20" name="Oval 19"/>
            <p:cNvSpPr/>
            <p:nvPr/>
          </p:nvSpPr>
          <p:spPr>
            <a:xfrm>
              <a:off x="6633352" y="1569015"/>
              <a:ext cx="2014631" cy="2006613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818565" y="1815566"/>
              <a:ext cx="1644203" cy="162494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Užpildykite ir prie </a:t>
              </a:r>
            </a:p>
            <a:p>
              <a:pPr algn="ctr"/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paraiškos pridėkite projekto veiklų įgyvendinimo planą kiekvieniems projekto įgyvendinimo metams.</a:t>
              </a:r>
            </a:p>
            <a:p>
              <a:pPr algn="ctr"/>
              <a:r>
                <a:rPr lang="lt-LT" sz="12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Svarbu išlaikyti tą pačią projekto veiklų numeraciją, kaip ir 3.1.3 paraiškos dalyje.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 rot="10135519">
            <a:off x="1326028" y="1591786"/>
            <a:ext cx="451626" cy="1268378"/>
            <a:chOff x="1957465" y="2023794"/>
            <a:chExt cx="404734" cy="1144138"/>
          </a:xfrm>
          <a:solidFill>
            <a:schemeClr val="accent5"/>
          </a:solidFill>
        </p:grpSpPr>
        <p:sp>
          <p:nvSpPr>
            <p:cNvPr id="36" name="Isosceles Triangle 35"/>
            <p:cNvSpPr/>
            <p:nvPr/>
          </p:nvSpPr>
          <p:spPr>
            <a:xfrm flipV="1">
              <a:off x="2116128" y="2445593"/>
              <a:ext cx="96251" cy="72233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rot="18063652">
            <a:off x="4726763" y="1876778"/>
            <a:ext cx="451626" cy="1043798"/>
            <a:chOff x="1957465" y="2023794"/>
            <a:chExt cx="404734" cy="941556"/>
          </a:xfrm>
          <a:solidFill>
            <a:schemeClr val="accent5"/>
          </a:solidFill>
        </p:grpSpPr>
        <p:sp>
          <p:nvSpPr>
            <p:cNvPr id="26" name="Isosceles Triangle 25"/>
            <p:cNvSpPr/>
            <p:nvPr/>
          </p:nvSpPr>
          <p:spPr>
            <a:xfrm flipV="1">
              <a:off x="2116129" y="2445593"/>
              <a:ext cx="97557" cy="51975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593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2972" y="344790"/>
            <a:ext cx="5605154" cy="413196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63016" y="218912"/>
            <a:ext cx="1938156" cy="1741197"/>
            <a:chOff x="6821528" y="1955638"/>
            <a:chExt cx="1554480" cy="1554480"/>
          </a:xfrm>
        </p:grpSpPr>
        <p:sp>
          <p:nvSpPr>
            <p:cNvPr id="6" name="Oval 5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053965" y="2176247"/>
              <a:ext cx="1142588" cy="111282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3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Turi </a:t>
              </a:r>
              <a:r>
                <a:rPr lang="lt-LT" sz="13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būti įvardintas </a:t>
              </a:r>
              <a:r>
                <a:rPr lang="lt-LT" sz="13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tikėtino projekto poveikio pobūdis ir, kaip konkrečiai bus užtikrintas pasiektų rezultatų tvarumas. </a:t>
              </a:r>
              <a:endParaRPr lang="en-US" sz="13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 rot="15376176">
            <a:off x="2468256" y="158688"/>
            <a:ext cx="451626" cy="1268378"/>
            <a:chOff x="1957465" y="2023794"/>
            <a:chExt cx="404734" cy="1144138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16128" y="2445593"/>
              <a:ext cx="96251" cy="72233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281275" y="2262267"/>
            <a:ext cx="2561604" cy="2443083"/>
            <a:chOff x="6821528" y="1955638"/>
            <a:chExt cx="1554480" cy="1554480"/>
          </a:xfrm>
        </p:grpSpPr>
        <p:sp>
          <p:nvSpPr>
            <p:cNvPr id="28" name="Oval 27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rot="14197421">
            <a:off x="2695420" y="1972272"/>
            <a:ext cx="451626" cy="1194715"/>
            <a:chOff x="1957465" y="2023794"/>
            <a:chExt cx="404734" cy="1077691"/>
          </a:xfrm>
          <a:solidFill>
            <a:schemeClr val="accent5"/>
          </a:solidFill>
        </p:grpSpPr>
        <p:sp>
          <p:nvSpPr>
            <p:cNvPr id="31" name="Isosceles Triangle 30"/>
            <p:cNvSpPr/>
            <p:nvPr/>
          </p:nvSpPr>
          <p:spPr>
            <a:xfrm flipV="1">
              <a:off x="2100649" y="2445593"/>
              <a:ext cx="113111" cy="65589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600840" y="2443456"/>
            <a:ext cx="18593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Galimos rizikų rūšys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lt-LT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politinė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endParaRPr lang="lt-LT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ekonominė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endParaRPr lang="lt-LT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finansinė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endParaRPr lang="lt-LT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institucinė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endParaRPr lang="lt-LT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socialinė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endParaRPr lang="lt-LT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lt-LT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technologinė.</a:t>
            </a:r>
          </a:p>
        </p:txBody>
      </p:sp>
    </p:spTree>
    <p:extLst>
      <p:ext uri="{BB962C8B-B14F-4D97-AF65-F5344CB8AC3E}">
        <p14:creationId xmlns:p14="http://schemas.microsoft.com/office/powerpoint/2010/main" val="225358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479" y="57150"/>
            <a:ext cx="5203618" cy="4940477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570889" y="2367264"/>
            <a:ext cx="2295326" cy="2214483"/>
            <a:chOff x="6821528" y="1955638"/>
            <a:chExt cx="1554480" cy="1554480"/>
          </a:xfrm>
        </p:grpSpPr>
        <p:sp>
          <p:nvSpPr>
            <p:cNvPr id="28" name="Oval 27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rot="16200000">
            <a:off x="2984431" y="3027153"/>
            <a:ext cx="451626" cy="894709"/>
            <a:chOff x="1957465" y="2023794"/>
            <a:chExt cx="404734" cy="807071"/>
          </a:xfrm>
          <a:solidFill>
            <a:schemeClr val="accent5"/>
          </a:solidFill>
        </p:grpSpPr>
        <p:sp>
          <p:nvSpPr>
            <p:cNvPr id="31" name="Isosceles Triangle 30"/>
            <p:cNvSpPr/>
            <p:nvPr/>
          </p:nvSpPr>
          <p:spPr>
            <a:xfrm flipV="1">
              <a:off x="2100648" y="2445592"/>
              <a:ext cx="117038" cy="38527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689840" y="2458842"/>
            <a:ext cx="20574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Jei projekto </a:t>
            </a:r>
          </a:p>
          <a:p>
            <a:pPr algn="ctr"/>
            <a:r>
              <a:rPr lang="lt-LT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komanda kol kas nėra suformuota, nurodykite to priežastis bei išvardinkite būsimai projekto komandai planuojamus kelti kvalifikacinius  reikalavimus.</a:t>
            </a:r>
          </a:p>
        </p:txBody>
      </p:sp>
    </p:spTree>
    <p:extLst>
      <p:ext uri="{BB962C8B-B14F-4D97-AF65-F5344CB8AC3E}">
        <p14:creationId xmlns:p14="http://schemas.microsoft.com/office/powerpoint/2010/main" val="381054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383987"/>
            <a:ext cx="5258899" cy="419100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5885482">
            <a:off x="2659292" y="525947"/>
            <a:ext cx="451626" cy="1102551"/>
            <a:chOff x="1957465" y="2023794"/>
            <a:chExt cx="404734" cy="994554"/>
          </a:xfrm>
          <a:solidFill>
            <a:schemeClr val="accent5"/>
          </a:solidFill>
        </p:grpSpPr>
        <p:sp>
          <p:nvSpPr>
            <p:cNvPr id="13" name="Isosceles Triangle 12"/>
            <p:cNvSpPr/>
            <p:nvPr/>
          </p:nvSpPr>
          <p:spPr>
            <a:xfrm flipV="1">
              <a:off x="2100648" y="2445592"/>
              <a:ext cx="108956" cy="57275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21983" y="2545995"/>
            <a:ext cx="2187316" cy="2075529"/>
            <a:chOff x="6821528" y="1955638"/>
            <a:chExt cx="1554480" cy="1554480"/>
          </a:xfrm>
        </p:grpSpPr>
        <p:sp>
          <p:nvSpPr>
            <p:cNvPr id="17" name="Oval 16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 rot="15931261">
            <a:off x="2744872" y="3186528"/>
            <a:ext cx="451626" cy="906348"/>
            <a:chOff x="1957465" y="2023794"/>
            <a:chExt cx="404734" cy="817570"/>
          </a:xfrm>
          <a:solidFill>
            <a:schemeClr val="accent5"/>
          </a:solidFill>
        </p:grpSpPr>
        <p:sp>
          <p:nvSpPr>
            <p:cNvPr id="20" name="Isosceles Triangle 19"/>
            <p:cNvSpPr/>
            <p:nvPr/>
          </p:nvSpPr>
          <p:spPr>
            <a:xfrm flipV="1">
              <a:off x="2100648" y="2445592"/>
              <a:ext cx="93314" cy="39577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477337" y="2731762"/>
            <a:ext cx="20766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3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Planuojamos</a:t>
            </a:r>
          </a:p>
          <a:p>
            <a:pPr algn="ctr"/>
            <a:r>
              <a:rPr lang="lt-LT" sz="13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projekto viešinimo veiklos turi būti konkrečios, išmatuojamos.</a:t>
            </a:r>
          </a:p>
          <a:p>
            <a:pPr algn="ctr"/>
            <a:r>
              <a:rPr lang="lt-LT" sz="13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Projektas turi būti matomas tiek Lietuvoje, tiek partnerio valstybėje partnerėje.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80196" y="203277"/>
            <a:ext cx="2093695" cy="2057400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514015" y="332343"/>
            <a:ext cx="181998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Kartu su projekto paraiška pateikite projekto </a:t>
            </a:r>
            <a:r>
              <a:rPr lang="lt-LT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vadovo, numatomų </a:t>
            </a:r>
            <a:r>
              <a:rPr lang="lt-LT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pasitelkti ekspertų bei projekto koordinatoriaus valstybėje partnerėje gyvenimo aprašymus.</a:t>
            </a:r>
            <a:endParaRPr lang="en-US" sz="13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71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857" y="57150"/>
            <a:ext cx="4944870" cy="494487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3870908">
            <a:off x="3254368" y="1232619"/>
            <a:ext cx="451626" cy="1102551"/>
            <a:chOff x="1957465" y="2023794"/>
            <a:chExt cx="404734" cy="994554"/>
          </a:xfrm>
          <a:solidFill>
            <a:schemeClr val="accent5"/>
          </a:solidFill>
        </p:grpSpPr>
        <p:sp>
          <p:nvSpPr>
            <p:cNvPr id="13" name="Isosceles Triangle 12"/>
            <p:cNvSpPr/>
            <p:nvPr/>
          </p:nvSpPr>
          <p:spPr>
            <a:xfrm flipV="1">
              <a:off x="2100648" y="2445592"/>
              <a:ext cx="108956" cy="57275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52401" y="1123950"/>
            <a:ext cx="3309172" cy="3276600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585665" y="1415727"/>
            <a:ext cx="2590800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3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Lentelės 5.1.2 dalis pildoma,                        jei pareiškėjas arba jo partneris ar kitas projektą finansuojantis subjektas finansiškai prisidės prie projekto įgyvendinimo.</a:t>
            </a:r>
          </a:p>
          <a:p>
            <a:pPr algn="ctr"/>
            <a:r>
              <a:rPr lang="lt-LT" sz="13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Visos projekto išlaidos, įskaitant nuosavą indėlį, vienmečių projektų atveju turės būti patirtos iki projekto įgyvendinimo termino pabaigos, daugiamečių projektų atveju – iki einamųjų metų spalio 1 d., jei projekto įgyvendinimo sutartyje nenumatyta kitaip.</a:t>
            </a:r>
            <a:endParaRPr lang="en-US" sz="13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39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900" y="309416"/>
            <a:ext cx="6569300" cy="2408476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459042" y="1171665"/>
            <a:ext cx="1356130" cy="1311602"/>
            <a:chOff x="6694200" y="2386976"/>
            <a:chExt cx="2135788" cy="2202046"/>
          </a:xfrm>
        </p:grpSpPr>
        <p:sp>
          <p:nvSpPr>
            <p:cNvPr id="6" name="Oval 5"/>
            <p:cNvSpPr/>
            <p:nvPr/>
          </p:nvSpPr>
          <p:spPr>
            <a:xfrm>
              <a:off x="6694200" y="2386976"/>
              <a:ext cx="2135788" cy="2202046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873616" y="2906261"/>
              <a:ext cx="1776955" cy="107633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Sekite nuoroda ir kompiuteryje išsaugokite atsidariusį fail</a:t>
              </a:r>
              <a:r>
                <a:rPr lang="lt-LT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ą</a:t>
              </a:r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 rot="15030868">
            <a:off x="4856118" y="1308534"/>
            <a:ext cx="451626" cy="760366"/>
            <a:chOff x="1957465" y="2023794"/>
            <a:chExt cx="404734" cy="685887"/>
          </a:xfrm>
          <a:solidFill>
            <a:schemeClr val="accent5"/>
          </a:solidFill>
        </p:grpSpPr>
        <p:sp>
          <p:nvSpPr>
            <p:cNvPr id="9" name="Isosceles Triangle 8"/>
            <p:cNvSpPr/>
            <p:nvPr/>
          </p:nvSpPr>
          <p:spPr>
            <a:xfrm flipV="1">
              <a:off x="2116129" y="2445593"/>
              <a:ext cx="104059" cy="2640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71794" y="2709653"/>
            <a:ext cx="2123565" cy="2052361"/>
            <a:chOff x="6633352" y="1569015"/>
            <a:chExt cx="2014631" cy="2006613"/>
          </a:xfrm>
        </p:grpSpPr>
        <p:sp>
          <p:nvSpPr>
            <p:cNvPr id="20" name="Oval 19"/>
            <p:cNvSpPr/>
            <p:nvPr/>
          </p:nvSpPr>
          <p:spPr>
            <a:xfrm>
              <a:off x="6633352" y="1569015"/>
              <a:ext cx="2014631" cy="2006613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818565" y="1815566"/>
              <a:ext cx="1644203" cy="162494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Užpildykite ir prie </a:t>
              </a:r>
            </a:p>
            <a:p>
              <a:pPr algn="ctr"/>
              <a:r>
                <a:rPr lang="lt-LT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paraiškos pridėkite projekto paraiškos sąmatą kiekvieniems projekto įgyvendinimo metams.</a:t>
              </a:r>
            </a:p>
            <a:p>
              <a:pPr algn="ctr"/>
              <a:r>
                <a:rPr lang="lt-LT" sz="12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Svarbu išlaikyti tą pačią projekto veiklų numeraciją, kaip ir 3.1.3 paraiškos dalyje.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 rot="19263530">
            <a:off x="4795424" y="1977305"/>
            <a:ext cx="451626" cy="1064811"/>
            <a:chOff x="1957465" y="2023794"/>
            <a:chExt cx="404734" cy="960511"/>
          </a:xfrm>
          <a:solidFill>
            <a:schemeClr val="accent5"/>
          </a:solidFill>
        </p:grpSpPr>
        <p:sp>
          <p:nvSpPr>
            <p:cNvPr id="23" name="Isosceles Triangle 22"/>
            <p:cNvSpPr/>
            <p:nvPr/>
          </p:nvSpPr>
          <p:spPr>
            <a:xfrm flipV="1">
              <a:off x="2105632" y="2445593"/>
              <a:ext cx="106748" cy="53871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rot="11548776">
            <a:off x="1604578" y="1635781"/>
            <a:ext cx="451626" cy="1268378"/>
            <a:chOff x="1957465" y="2023794"/>
            <a:chExt cx="404734" cy="1144138"/>
          </a:xfrm>
          <a:solidFill>
            <a:schemeClr val="accent5"/>
          </a:solidFill>
        </p:grpSpPr>
        <p:sp>
          <p:nvSpPr>
            <p:cNvPr id="36" name="Isosceles Triangle 35"/>
            <p:cNvSpPr/>
            <p:nvPr/>
          </p:nvSpPr>
          <p:spPr>
            <a:xfrm flipV="1">
              <a:off x="2116128" y="2445593"/>
              <a:ext cx="96251" cy="72233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3876" y="2860164"/>
            <a:ext cx="4471143" cy="202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1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8063" y="-11676"/>
            <a:ext cx="5662071" cy="514350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4376879">
            <a:off x="2774510" y="8361"/>
            <a:ext cx="451626" cy="1419970"/>
            <a:chOff x="1957465" y="2023794"/>
            <a:chExt cx="404734" cy="1280881"/>
          </a:xfrm>
          <a:solidFill>
            <a:schemeClr val="accent5"/>
          </a:solidFill>
        </p:grpSpPr>
        <p:sp>
          <p:nvSpPr>
            <p:cNvPr id="13" name="Isosceles Triangle 12"/>
            <p:cNvSpPr/>
            <p:nvPr/>
          </p:nvSpPr>
          <p:spPr>
            <a:xfrm flipV="1">
              <a:off x="2083679" y="2445591"/>
              <a:ext cx="125925" cy="8590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28906" y="434378"/>
            <a:ext cx="2044396" cy="1973937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570152" y="609474"/>
            <a:ext cx="196190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Tinkamos ir                       netinkamos projekto išlaidos yra išvardintos LR Vyriausybės 2014 m. kovo 26 d. nutarime Nr. 278 (žr. aktualią redakciją).</a:t>
            </a:r>
            <a:endParaRPr lang="en-US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 rot="14376879">
            <a:off x="2859289" y="2331798"/>
            <a:ext cx="451626" cy="1419970"/>
            <a:chOff x="1957465" y="2023794"/>
            <a:chExt cx="404734" cy="1280881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083679" y="2445591"/>
              <a:ext cx="125925" cy="8590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29088" y="3022506"/>
            <a:ext cx="2027190" cy="1828800"/>
            <a:chOff x="6821528" y="1955638"/>
            <a:chExt cx="1554480" cy="1554480"/>
          </a:xfrm>
        </p:grpSpPr>
        <p:sp>
          <p:nvSpPr>
            <p:cNvPr id="19" name="Oval 18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003305" y="2174239"/>
              <a:ext cx="1219200" cy="117724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lt-LT" sz="1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Projekto biudžetą planuokite atsižvelgdami į apribojimus, nustatytus išlaidų rūšims.</a:t>
              </a:r>
              <a:endParaRPr lang="en-US" sz="15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 rot="16543347">
            <a:off x="3124572" y="3214630"/>
            <a:ext cx="451626" cy="1419970"/>
            <a:chOff x="1957465" y="2023794"/>
            <a:chExt cx="404734" cy="1280881"/>
          </a:xfrm>
          <a:solidFill>
            <a:schemeClr val="accent5"/>
          </a:solidFill>
        </p:grpSpPr>
        <p:sp>
          <p:nvSpPr>
            <p:cNvPr id="26" name="Isosceles Triangle 25"/>
            <p:cNvSpPr/>
            <p:nvPr/>
          </p:nvSpPr>
          <p:spPr>
            <a:xfrm flipV="1">
              <a:off x="2083679" y="2445591"/>
              <a:ext cx="125925" cy="8590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 rot="16814480">
            <a:off x="3003819" y="3789514"/>
            <a:ext cx="451626" cy="1419970"/>
            <a:chOff x="1957465" y="2023794"/>
            <a:chExt cx="404734" cy="1280881"/>
          </a:xfrm>
          <a:solidFill>
            <a:schemeClr val="accent5"/>
          </a:solidFill>
        </p:grpSpPr>
        <p:sp>
          <p:nvSpPr>
            <p:cNvPr id="29" name="Isosceles Triangle 28"/>
            <p:cNvSpPr/>
            <p:nvPr/>
          </p:nvSpPr>
          <p:spPr>
            <a:xfrm flipV="1">
              <a:off x="2083679" y="2445591"/>
              <a:ext cx="125925" cy="8590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65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14894879">
            <a:off x="3369681" y="-31149"/>
            <a:ext cx="451626" cy="1419970"/>
            <a:chOff x="1957465" y="2023794"/>
            <a:chExt cx="404734" cy="1280881"/>
          </a:xfrm>
          <a:solidFill>
            <a:schemeClr val="accent5"/>
          </a:solidFill>
        </p:grpSpPr>
        <p:sp>
          <p:nvSpPr>
            <p:cNvPr id="13" name="Isosceles Triangle 12"/>
            <p:cNvSpPr/>
            <p:nvPr/>
          </p:nvSpPr>
          <p:spPr>
            <a:xfrm flipV="1">
              <a:off x="2083679" y="2445591"/>
              <a:ext cx="125925" cy="85908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1344823" y="668503"/>
            <a:ext cx="2120098" cy="1968410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1382674" y="805374"/>
            <a:ext cx="20443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Išvardinkite</a:t>
            </a:r>
          </a:p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prie projekto paraiškos pridedamus priedus</a:t>
            </a:r>
          </a:p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 juos pridėkite prie projekto paraiškos.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5731" y="209550"/>
            <a:ext cx="3999327" cy="4843167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 rot="19486456">
            <a:off x="3266819" y="2144950"/>
            <a:ext cx="451626" cy="2573055"/>
            <a:chOff x="1957465" y="2023794"/>
            <a:chExt cx="404734" cy="2321020"/>
          </a:xfrm>
          <a:solidFill>
            <a:schemeClr val="accent5"/>
          </a:solidFill>
        </p:grpSpPr>
        <p:sp>
          <p:nvSpPr>
            <p:cNvPr id="32" name="Isosceles Triangle 31"/>
            <p:cNvSpPr/>
            <p:nvPr/>
          </p:nvSpPr>
          <p:spPr>
            <a:xfrm flipV="1">
              <a:off x="2087490" y="2440158"/>
              <a:ext cx="118511" cy="190465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8586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699" y="742950"/>
            <a:ext cx="5727429" cy="345831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4894879">
            <a:off x="2741698" y="825404"/>
            <a:ext cx="451626" cy="994617"/>
            <a:chOff x="1957465" y="2023794"/>
            <a:chExt cx="404734" cy="897192"/>
          </a:xfrm>
          <a:solidFill>
            <a:schemeClr val="accent5"/>
          </a:solidFill>
        </p:grpSpPr>
        <p:sp>
          <p:nvSpPr>
            <p:cNvPr id="13" name="Isosceles Triangle 12"/>
            <p:cNvSpPr/>
            <p:nvPr/>
          </p:nvSpPr>
          <p:spPr>
            <a:xfrm flipV="1">
              <a:off x="2083677" y="2445591"/>
              <a:ext cx="116434" cy="47539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rot="17671064">
            <a:off x="2880435" y="2776425"/>
            <a:ext cx="451626" cy="825134"/>
            <a:chOff x="1957465" y="2023794"/>
            <a:chExt cx="404734" cy="744311"/>
          </a:xfrm>
          <a:solidFill>
            <a:schemeClr val="accent5"/>
          </a:solidFill>
        </p:grpSpPr>
        <p:sp>
          <p:nvSpPr>
            <p:cNvPr id="32" name="Isosceles Triangle 31"/>
            <p:cNvSpPr/>
            <p:nvPr/>
          </p:nvSpPr>
          <p:spPr>
            <a:xfrm flipV="1">
              <a:off x="2082561" y="2440159"/>
              <a:ext cx="141951" cy="32794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94675" y="1032178"/>
            <a:ext cx="2756871" cy="2663498"/>
            <a:chOff x="6821528" y="1955638"/>
            <a:chExt cx="1554480" cy="1554480"/>
          </a:xfrm>
        </p:grpSpPr>
        <p:sp>
          <p:nvSpPr>
            <p:cNvPr id="21" name="Oval 20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349378" y="1404296"/>
            <a:ext cx="26669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Nukopijuokite</a:t>
            </a:r>
          </a:p>
          <a:p>
            <a:pPr algn="ctr"/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pateiktą projekto paraiškos teikėjo patvirtinimą, jį pasirašykite 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</a:t>
            </a:r>
          </a:p>
          <a:p>
            <a:pPr algn="ctr"/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pridėkite </a:t>
            </a:r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prie projekto</a:t>
            </a:r>
          </a:p>
          <a:p>
            <a:pPr algn="ctr"/>
            <a:r>
              <a:rPr lang="lt-L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paraiškos.</a:t>
            </a:r>
          </a:p>
        </p:txBody>
      </p:sp>
    </p:spTree>
    <p:extLst>
      <p:ext uri="{BB962C8B-B14F-4D97-AF65-F5344CB8AC3E}">
        <p14:creationId xmlns:p14="http://schemas.microsoft.com/office/powerpoint/2010/main" val="2788581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324934"/>
            <a:ext cx="4196412" cy="334571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 rot="14327871">
            <a:off x="3248923" y="106864"/>
            <a:ext cx="451626" cy="1876118"/>
            <a:chOff x="1957465" y="2023794"/>
            <a:chExt cx="404734" cy="1692348"/>
          </a:xfrm>
          <a:solidFill>
            <a:schemeClr val="accent5"/>
          </a:solidFill>
        </p:grpSpPr>
        <p:sp>
          <p:nvSpPr>
            <p:cNvPr id="13" name="Isosceles Triangle 12"/>
            <p:cNvSpPr/>
            <p:nvPr/>
          </p:nvSpPr>
          <p:spPr>
            <a:xfrm flipV="1">
              <a:off x="2089517" y="2433654"/>
              <a:ext cx="153162" cy="12824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44723" y="1158571"/>
            <a:ext cx="2756871" cy="2663498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599319" y="1517842"/>
            <a:ext cx="2666999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Nukopijuokite</a:t>
            </a:r>
          </a:p>
          <a:p>
            <a:pPr algn="ctr"/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pateiktą deklaraciją (lietuvių ir/arba anglų kalba), ją pasirašykite ir/arba perduokite pasirašyti projekto partneriui bei pridėkite prie projekto paraiškos.</a:t>
            </a:r>
          </a:p>
        </p:txBody>
      </p:sp>
      <p:grpSp>
        <p:nvGrpSpPr>
          <p:cNvPr id="31" name="Group 30"/>
          <p:cNvGrpSpPr/>
          <p:nvPr/>
        </p:nvGrpSpPr>
        <p:grpSpPr>
          <a:xfrm rot="17931860">
            <a:off x="3353902" y="2857001"/>
            <a:ext cx="451626" cy="1447289"/>
            <a:chOff x="1957465" y="2023794"/>
            <a:chExt cx="404734" cy="1305525"/>
          </a:xfrm>
          <a:solidFill>
            <a:schemeClr val="accent5"/>
          </a:solidFill>
        </p:grpSpPr>
        <p:sp>
          <p:nvSpPr>
            <p:cNvPr id="32" name="Isosceles Triangle 31"/>
            <p:cNvSpPr/>
            <p:nvPr/>
          </p:nvSpPr>
          <p:spPr>
            <a:xfrm flipV="1">
              <a:off x="2092752" y="2427307"/>
              <a:ext cx="137868" cy="90201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865" y="3409950"/>
            <a:ext cx="4118704" cy="143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9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0501" y="2583082"/>
            <a:ext cx="5058918" cy="5022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61950"/>
            <a:ext cx="4933950" cy="923925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041020" y="1738995"/>
            <a:ext cx="2756871" cy="2663498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1124485" y="2162803"/>
            <a:ext cx="266699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Išsaugokite pakeitimus</a:t>
            </a:r>
          </a:p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(„Save </a:t>
            </a:r>
            <a:r>
              <a:rPr lang="lt-LT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Draft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“)</a:t>
            </a:r>
          </a:p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ir pateikite paraišką („</a:t>
            </a:r>
            <a:r>
              <a:rPr lang="lt-LT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Apply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“).</a:t>
            </a:r>
          </a:p>
          <a:p>
            <a:pPr algn="ctr"/>
            <a:r>
              <a:rPr lang="lt-LT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Jei neužpildysite visų privalomų paraiškos formos laukų, paraiškos išsiųsti negalėsite.</a:t>
            </a:r>
            <a:endParaRPr lang="lt-LT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1" name="Group 30"/>
          <p:cNvGrpSpPr/>
          <p:nvPr/>
        </p:nvGrpSpPr>
        <p:grpSpPr>
          <a:xfrm rot="12283661">
            <a:off x="3010882" y="986509"/>
            <a:ext cx="451626" cy="1074785"/>
            <a:chOff x="1957465" y="2023794"/>
            <a:chExt cx="404734" cy="969508"/>
          </a:xfrm>
          <a:solidFill>
            <a:schemeClr val="accent5"/>
          </a:solidFill>
        </p:grpSpPr>
        <p:sp>
          <p:nvSpPr>
            <p:cNvPr id="32" name="Isosceles Triangle 31"/>
            <p:cNvSpPr/>
            <p:nvPr/>
          </p:nvSpPr>
          <p:spPr>
            <a:xfrm flipV="1">
              <a:off x="2092752" y="2427306"/>
              <a:ext cx="110603" cy="56599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rot="9506366">
            <a:off x="1421971" y="1016931"/>
            <a:ext cx="451626" cy="1074785"/>
            <a:chOff x="1957465" y="2023794"/>
            <a:chExt cx="404734" cy="969508"/>
          </a:xfrm>
          <a:solidFill>
            <a:schemeClr val="accent5"/>
          </a:solidFill>
        </p:grpSpPr>
        <p:sp>
          <p:nvSpPr>
            <p:cNvPr id="16" name="Isosceles Triangle 15"/>
            <p:cNvSpPr/>
            <p:nvPr/>
          </p:nvSpPr>
          <p:spPr>
            <a:xfrm flipV="1">
              <a:off x="2092752" y="2427306"/>
              <a:ext cx="110603" cy="56599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4103" y="3085288"/>
            <a:ext cx="4643955" cy="1121466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 rot="14677928">
            <a:off x="3731119" y="3038984"/>
            <a:ext cx="451626" cy="753500"/>
            <a:chOff x="1957465" y="2023794"/>
            <a:chExt cx="404734" cy="679693"/>
          </a:xfrm>
          <a:solidFill>
            <a:schemeClr val="accent5"/>
          </a:solidFill>
        </p:grpSpPr>
        <p:sp>
          <p:nvSpPr>
            <p:cNvPr id="22" name="Isosceles Triangle 21"/>
            <p:cNvSpPr/>
            <p:nvPr/>
          </p:nvSpPr>
          <p:spPr>
            <a:xfrm flipV="1">
              <a:off x="2128505" y="2427305"/>
              <a:ext cx="74849" cy="27618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907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1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61950"/>
            <a:ext cx="7009982" cy="2343089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3802735" y="2605142"/>
            <a:ext cx="2217065" cy="2075960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976034" y="3014465"/>
            <a:ext cx="19237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Pradėtas pildyti ir išsiųstas paraiškas rasite „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My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Submissions</a:t>
            </a:r>
            <a:r>
              <a:rPr lang="lt-L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 skiltyje.</a:t>
            </a:r>
          </a:p>
        </p:txBody>
      </p:sp>
      <p:grpSp>
        <p:nvGrpSpPr>
          <p:cNvPr id="31" name="Group 30"/>
          <p:cNvGrpSpPr/>
          <p:nvPr/>
        </p:nvGrpSpPr>
        <p:grpSpPr>
          <a:xfrm rot="13317799">
            <a:off x="5892472" y="1086771"/>
            <a:ext cx="451626" cy="2017271"/>
            <a:chOff x="1957465" y="2023794"/>
            <a:chExt cx="404734" cy="1819676"/>
          </a:xfrm>
          <a:solidFill>
            <a:schemeClr val="accent5"/>
          </a:solidFill>
        </p:grpSpPr>
        <p:sp>
          <p:nvSpPr>
            <p:cNvPr id="32" name="Isosceles Triangle 31"/>
            <p:cNvSpPr/>
            <p:nvPr/>
          </p:nvSpPr>
          <p:spPr>
            <a:xfrm flipV="1">
              <a:off x="2086464" y="2427306"/>
              <a:ext cx="116893" cy="141616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423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30604"/>
            <a:ext cx="6789502" cy="2263167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2796942" y="2649656"/>
            <a:ext cx="2371953" cy="2284294"/>
            <a:chOff x="6821528" y="1955638"/>
            <a:chExt cx="1554480" cy="1554480"/>
          </a:xfrm>
        </p:grpSpPr>
        <p:sp>
          <p:nvSpPr>
            <p:cNvPr id="24" name="Oval 23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036997" y="2875919"/>
            <a:ext cx="1923731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Pradėtas pildyti paraiškas rasite „</a:t>
            </a:r>
            <a:r>
              <a:rPr lang="lt-LT" sz="17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Saved</a:t>
            </a:r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sz="17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Drafts</a:t>
            </a:r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 kortelėje, išsiųstas paraiškas rasite „</a:t>
            </a:r>
            <a:r>
              <a:rPr lang="lt-LT" sz="17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All</a:t>
            </a:r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lt-LT" sz="17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</a:t>
            </a:r>
            <a:r>
              <a:rPr lang="lt-LT" sz="17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ubmissions</a:t>
            </a:r>
            <a:r>
              <a:rPr lang="lt-LT" sz="17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 kortelėje.</a:t>
            </a:r>
          </a:p>
        </p:txBody>
      </p:sp>
      <p:grpSp>
        <p:nvGrpSpPr>
          <p:cNvPr id="31" name="Group 30"/>
          <p:cNvGrpSpPr/>
          <p:nvPr/>
        </p:nvGrpSpPr>
        <p:grpSpPr>
          <a:xfrm rot="8463202">
            <a:off x="2170921" y="1171800"/>
            <a:ext cx="451626" cy="2218002"/>
            <a:chOff x="1957465" y="2023794"/>
            <a:chExt cx="404734" cy="2000745"/>
          </a:xfrm>
          <a:solidFill>
            <a:schemeClr val="accent5"/>
          </a:solidFill>
        </p:grpSpPr>
        <p:sp>
          <p:nvSpPr>
            <p:cNvPr id="32" name="Isosceles Triangle 31"/>
            <p:cNvSpPr/>
            <p:nvPr/>
          </p:nvSpPr>
          <p:spPr>
            <a:xfrm flipV="1">
              <a:off x="2086464" y="2427307"/>
              <a:ext cx="130344" cy="15972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1247636">
            <a:off x="3941564" y="1328531"/>
            <a:ext cx="451626" cy="1546178"/>
            <a:chOff x="1957465" y="2023794"/>
            <a:chExt cx="404734" cy="1394727"/>
          </a:xfrm>
          <a:solidFill>
            <a:schemeClr val="accent5"/>
          </a:solidFill>
        </p:grpSpPr>
        <p:sp>
          <p:nvSpPr>
            <p:cNvPr id="12" name="Isosceles Triangle 11"/>
            <p:cNvSpPr/>
            <p:nvPr/>
          </p:nvSpPr>
          <p:spPr>
            <a:xfrm flipV="1">
              <a:off x="2086464" y="2427307"/>
              <a:ext cx="142744" cy="99121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473531" y="2740845"/>
            <a:ext cx="2334038" cy="2253186"/>
            <a:chOff x="6821528" y="1955638"/>
            <a:chExt cx="1554480" cy="1554480"/>
          </a:xfrm>
        </p:grpSpPr>
        <p:sp>
          <p:nvSpPr>
            <p:cNvPr id="15" name="Oval 14"/>
            <p:cNvSpPr/>
            <p:nvPr/>
          </p:nvSpPr>
          <p:spPr>
            <a:xfrm>
              <a:off x="6821528" y="1955638"/>
              <a:ext cx="1554480" cy="1554480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28814" y="2268728"/>
              <a:ext cx="1219200" cy="1516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5678684" y="2835369"/>
            <a:ext cx="1923731" cy="226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Norėdami tęsti paraiškos pildymą spauskite „</a:t>
            </a:r>
            <a:r>
              <a:rPr lang="lt-LT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Continue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“, o norėdami ištrinti pradėtą pildyti paraiškos formą – „</a:t>
            </a:r>
            <a:r>
              <a:rPr lang="lt-LT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Delete</a:t>
            </a:r>
            <a:r>
              <a:rPr lang="lt-LT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“.</a:t>
            </a:r>
          </a:p>
        </p:txBody>
      </p:sp>
      <p:grpSp>
        <p:nvGrpSpPr>
          <p:cNvPr id="18" name="Group 17"/>
          <p:cNvGrpSpPr/>
          <p:nvPr/>
        </p:nvGrpSpPr>
        <p:grpSpPr>
          <a:xfrm rot="12194772">
            <a:off x="6548151" y="1789430"/>
            <a:ext cx="451626" cy="1125388"/>
            <a:chOff x="1957465" y="2023794"/>
            <a:chExt cx="404734" cy="1015154"/>
          </a:xfrm>
          <a:solidFill>
            <a:schemeClr val="accent5"/>
          </a:solidFill>
        </p:grpSpPr>
        <p:sp>
          <p:nvSpPr>
            <p:cNvPr id="19" name="Isosceles Triangle 18"/>
            <p:cNvSpPr/>
            <p:nvPr/>
          </p:nvSpPr>
          <p:spPr>
            <a:xfrm flipV="1">
              <a:off x="2086464" y="2427307"/>
              <a:ext cx="132321" cy="61164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1957465" y="2023794"/>
              <a:ext cx="404734" cy="43235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002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69" b="30069"/>
          <a:stretch>
            <a:fillRect/>
          </a:stretch>
        </p:blipFill>
        <p:spPr>
          <a:xfrm>
            <a:off x="0" y="8944"/>
            <a:ext cx="9143999" cy="2733675"/>
          </a:xfrm>
        </p:spPr>
      </p:pic>
      <p:sp>
        <p:nvSpPr>
          <p:cNvPr id="22" name="Round Same Side Corner Rectangle 21"/>
          <p:cNvSpPr/>
          <p:nvPr/>
        </p:nvSpPr>
        <p:spPr>
          <a:xfrm>
            <a:off x="654744" y="2190750"/>
            <a:ext cx="2615232" cy="2952750"/>
          </a:xfrm>
          <a:prstGeom prst="round2SameRect">
            <a:avLst>
              <a:gd name="adj1" fmla="val 4308"/>
              <a:gd name="adj2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654744" y="3386501"/>
            <a:ext cx="261523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lt-LT" sz="1400" b="1" dirty="0" smtClean="0">
              <a:solidFill>
                <a:schemeClr val="bg1"/>
              </a:solidFill>
            </a:endParaRPr>
          </a:p>
          <a:p>
            <a:pPr algn="ctr"/>
            <a:endParaRPr lang="lt-LT" sz="1400" b="1" dirty="0" smtClean="0">
              <a:solidFill>
                <a:schemeClr val="bg1"/>
              </a:solidFill>
            </a:endParaRPr>
          </a:p>
          <a:p>
            <a:pPr algn="ctr"/>
            <a:r>
              <a:rPr lang="lt-LT" sz="1400" b="1" dirty="0" smtClean="0">
                <a:solidFill>
                  <a:schemeClr val="bg1"/>
                </a:solidFill>
              </a:rPr>
              <a:t>Neringa Janušienė</a:t>
            </a:r>
          </a:p>
          <a:p>
            <a:pPr algn="ctr"/>
            <a:r>
              <a:rPr lang="lt-LT" sz="1400" b="1" dirty="0" smtClean="0">
                <a:solidFill>
                  <a:schemeClr val="bg1"/>
                </a:solidFill>
              </a:rPr>
              <a:t>Tel</a:t>
            </a:r>
            <a:r>
              <a:rPr lang="lt-LT" sz="1400" b="1" dirty="0">
                <a:solidFill>
                  <a:schemeClr val="bg1"/>
                </a:solidFill>
              </a:rPr>
              <a:t>. 8 5 219 </a:t>
            </a:r>
            <a:r>
              <a:rPr lang="lt-LT" sz="1400" b="1" dirty="0" smtClean="0">
                <a:solidFill>
                  <a:schemeClr val="bg1"/>
                </a:solidFill>
              </a:rPr>
              <a:t>1348</a:t>
            </a:r>
          </a:p>
          <a:p>
            <a:pPr algn="ctr"/>
            <a:r>
              <a:rPr lang="lt-LT" sz="1400" b="1" dirty="0">
                <a:solidFill>
                  <a:schemeClr val="bg1"/>
                </a:solidFill>
              </a:rPr>
              <a:t>E</a:t>
            </a:r>
            <a:r>
              <a:rPr lang="lt-LT" sz="1400" b="1" dirty="0" smtClean="0">
                <a:solidFill>
                  <a:schemeClr val="bg1"/>
                </a:solidFill>
              </a:rPr>
              <a:t>l</a:t>
            </a:r>
            <a:r>
              <a:rPr lang="lt-LT" sz="1400" b="1" dirty="0">
                <a:solidFill>
                  <a:schemeClr val="bg1"/>
                </a:solidFill>
              </a:rPr>
              <a:t>. p</a:t>
            </a:r>
            <a:r>
              <a:rPr lang="lt-LT" sz="1400" b="1" dirty="0" smtClean="0">
                <a:solidFill>
                  <a:schemeClr val="bg1"/>
                </a:solidFill>
              </a:rPr>
              <a:t>.: n.janusiene@cpva.lt</a:t>
            </a:r>
            <a:endParaRPr lang="lt-LT" sz="1400" b="1" dirty="0">
              <a:solidFill>
                <a:schemeClr val="bg1"/>
              </a:solidFill>
            </a:endParaRPr>
          </a:p>
          <a:p>
            <a:pPr algn="ctr"/>
            <a:endParaRPr lang="lt-LT" sz="1400" b="1" dirty="0">
              <a:solidFill>
                <a:schemeClr val="bg1"/>
              </a:solidFill>
            </a:endParaRPr>
          </a:p>
          <a:p>
            <a:pPr algn="ctr"/>
            <a:endParaRPr lang="lt-LT" sz="1000" dirty="0">
              <a:solidFill>
                <a:schemeClr val="bg1"/>
              </a:solidFill>
            </a:endParaRPr>
          </a:p>
          <a:p>
            <a:pPr algn="ctr"/>
            <a:endParaRPr lang="en-US" sz="1000" dirty="0" smtClean="0">
              <a:solidFill>
                <a:schemeClr val="bg1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976" y="2215337"/>
            <a:ext cx="1348433" cy="1284303"/>
          </a:xfrm>
          <a:prstGeom prst="rect">
            <a:avLst/>
          </a:prstGeom>
        </p:spPr>
      </p:pic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4017243" y="3300878"/>
            <a:ext cx="352277" cy="397523"/>
          </a:xfrm>
          <a:custGeom>
            <a:avLst/>
            <a:gdLst/>
            <a:ahLst/>
            <a:cxnLst>
              <a:cxn ang="0">
                <a:pos x="256" y="248"/>
              </a:cxn>
              <a:cxn ang="0">
                <a:pos x="247" y="253"/>
              </a:cxn>
              <a:cxn ang="0">
                <a:pos x="242" y="244"/>
              </a:cxn>
              <a:cxn ang="0">
                <a:pos x="236" y="204"/>
              </a:cxn>
              <a:cxn ang="0">
                <a:pos x="214" y="199"/>
              </a:cxn>
              <a:cxn ang="0">
                <a:pos x="171" y="236"/>
              </a:cxn>
              <a:cxn ang="0">
                <a:pos x="127" y="281"/>
              </a:cxn>
              <a:cxn ang="0">
                <a:pos x="68" y="299"/>
              </a:cxn>
              <a:cxn ang="0">
                <a:pos x="62" y="298"/>
              </a:cxn>
              <a:cxn ang="0">
                <a:pos x="12" y="274"/>
              </a:cxn>
              <a:cxn ang="0">
                <a:pos x="16" y="225"/>
              </a:cxn>
              <a:cxn ang="0">
                <a:pos x="9" y="215"/>
              </a:cxn>
              <a:cxn ang="0">
                <a:pos x="12" y="191"/>
              </a:cxn>
              <a:cxn ang="0">
                <a:pos x="60" y="154"/>
              </a:cxn>
              <a:cxn ang="0">
                <a:pos x="71" y="151"/>
              </a:cxn>
              <a:cxn ang="0">
                <a:pos x="84" y="158"/>
              </a:cxn>
              <a:cxn ang="0">
                <a:pos x="102" y="181"/>
              </a:cxn>
              <a:cxn ang="0">
                <a:pos x="150" y="146"/>
              </a:cxn>
              <a:cxn ang="0">
                <a:pos x="184" y="98"/>
              </a:cxn>
              <a:cxn ang="0">
                <a:pos x="161" y="79"/>
              </a:cxn>
              <a:cxn ang="0">
                <a:pos x="158" y="56"/>
              </a:cxn>
              <a:cxn ang="0">
                <a:pos x="194" y="7"/>
              </a:cxn>
              <a:cxn ang="0">
                <a:pos x="208" y="0"/>
              </a:cxn>
              <a:cxn ang="0">
                <a:pos x="218" y="3"/>
              </a:cxn>
              <a:cxn ang="0">
                <a:pos x="246" y="25"/>
              </a:cxn>
              <a:cxn ang="0">
                <a:pos x="246" y="25"/>
              </a:cxn>
              <a:cxn ang="0">
                <a:pos x="247" y="25"/>
              </a:cxn>
              <a:cxn ang="0">
                <a:pos x="247" y="26"/>
              </a:cxn>
              <a:cxn ang="0">
                <a:pos x="247" y="26"/>
              </a:cxn>
              <a:cxn ang="0">
                <a:pos x="248" y="27"/>
              </a:cxn>
              <a:cxn ang="0">
                <a:pos x="248" y="27"/>
              </a:cxn>
              <a:cxn ang="0">
                <a:pos x="249" y="29"/>
              </a:cxn>
              <a:cxn ang="0">
                <a:pos x="249" y="29"/>
              </a:cxn>
              <a:cxn ang="0">
                <a:pos x="181" y="178"/>
              </a:cxn>
              <a:cxn ang="0">
                <a:pos x="49" y="248"/>
              </a:cxn>
              <a:cxn ang="0">
                <a:pos x="49" y="248"/>
              </a:cxn>
              <a:cxn ang="0">
                <a:pos x="34" y="246"/>
              </a:cxn>
              <a:cxn ang="0">
                <a:pos x="34" y="246"/>
              </a:cxn>
              <a:cxn ang="0">
                <a:pos x="33" y="246"/>
              </a:cxn>
              <a:cxn ang="0">
                <a:pos x="32" y="246"/>
              </a:cxn>
              <a:cxn ang="0">
                <a:pos x="32" y="245"/>
              </a:cxn>
              <a:cxn ang="0">
                <a:pos x="31" y="245"/>
              </a:cxn>
              <a:cxn ang="0">
                <a:pos x="31" y="244"/>
              </a:cxn>
              <a:cxn ang="0">
                <a:pos x="30" y="244"/>
              </a:cxn>
              <a:cxn ang="0">
                <a:pos x="30" y="244"/>
              </a:cxn>
              <a:cxn ang="0">
                <a:pos x="26" y="238"/>
              </a:cxn>
              <a:cxn ang="0">
                <a:pos x="24" y="266"/>
              </a:cxn>
              <a:cxn ang="0">
                <a:pos x="120" y="269"/>
              </a:cxn>
              <a:cxn ang="0">
                <a:pos x="159" y="228"/>
              </a:cxn>
              <a:cxn ang="0">
                <a:pos x="212" y="184"/>
              </a:cxn>
              <a:cxn ang="0">
                <a:pos x="247" y="194"/>
              </a:cxn>
              <a:cxn ang="0">
                <a:pos x="256" y="248"/>
              </a:cxn>
              <a:cxn ang="0">
                <a:pos x="256" y="248"/>
              </a:cxn>
              <a:cxn ang="0">
                <a:pos x="256" y="248"/>
              </a:cxn>
            </a:cxnLst>
            <a:rect l="0" t="0" r="r" b="b"/>
            <a:pathLst>
              <a:path w="265" h="299">
                <a:moveTo>
                  <a:pt x="256" y="248"/>
                </a:moveTo>
                <a:cubicBezTo>
                  <a:pt x="255" y="252"/>
                  <a:pt x="251" y="254"/>
                  <a:pt x="247" y="253"/>
                </a:cubicBezTo>
                <a:cubicBezTo>
                  <a:pt x="243" y="252"/>
                  <a:pt x="241" y="248"/>
                  <a:pt x="242" y="244"/>
                </a:cubicBezTo>
                <a:cubicBezTo>
                  <a:pt x="246" y="227"/>
                  <a:pt x="244" y="212"/>
                  <a:pt x="236" y="204"/>
                </a:cubicBezTo>
                <a:cubicBezTo>
                  <a:pt x="231" y="199"/>
                  <a:pt x="224" y="197"/>
                  <a:pt x="214" y="199"/>
                </a:cubicBezTo>
                <a:cubicBezTo>
                  <a:pt x="196" y="202"/>
                  <a:pt x="184" y="218"/>
                  <a:pt x="171" y="236"/>
                </a:cubicBezTo>
                <a:cubicBezTo>
                  <a:pt x="159" y="252"/>
                  <a:pt x="146" y="269"/>
                  <a:pt x="127" y="281"/>
                </a:cubicBezTo>
                <a:cubicBezTo>
                  <a:pt x="109" y="292"/>
                  <a:pt x="88" y="299"/>
                  <a:pt x="68" y="299"/>
                </a:cubicBezTo>
                <a:cubicBezTo>
                  <a:pt x="66" y="299"/>
                  <a:pt x="64" y="299"/>
                  <a:pt x="62" y="298"/>
                </a:cubicBezTo>
                <a:cubicBezTo>
                  <a:pt x="40" y="297"/>
                  <a:pt x="22" y="288"/>
                  <a:pt x="12" y="274"/>
                </a:cubicBezTo>
                <a:cubicBezTo>
                  <a:pt x="0" y="256"/>
                  <a:pt x="7" y="238"/>
                  <a:pt x="16" y="225"/>
                </a:cubicBezTo>
                <a:cubicBezTo>
                  <a:pt x="9" y="215"/>
                  <a:pt x="9" y="215"/>
                  <a:pt x="9" y="215"/>
                </a:cubicBezTo>
                <a:cubicBezTo>
                  <a:pt x="3" y="208"/>
                  <a:pt x="5" y="197"/>
                  <a:pt x="12" y="191"/>
                </a:cubicBezTo>
                <a:cubicBezTo>
                  <a:pt x="60" y="154"/>
                  <a:pt x="60" y="154"/>
                  <a:pt x="60" y="154"/>
                </a:cubicBezTo>
                <a:cubicBezTo>
                  <a:pt x="63" y="152"/>
                  <a:pt x="67" y="151"/>
                  <a:pt x="71" y="151"/>
                </a:cubicBezTo>
                <a:cubicBezTo>
                  <a:pt x="76" y="151"/>
                  <a:pt x="81" y="153"/>
                  <a:pt x="84" y="158"/>
                </a:cubicBezTo>
                <a:cubicBezTo>
                  <a:pt x="102" y="181"/>
                  <a:pt x="102" y="181"/>
                  <a:pt x="102" y="181"/>
                </a:cubicBezTo>
                <a:cubicBezTo>
                  <a:pt x="116" y="175"/>
                  <a:pt x="132" y="164"/>
                  <a:pt x="150" y="146"/>
                </a:cubicBezTo>
                <a:cubicBezTo>
                  <a:pt x="168" y="128"/>
                  <a:pt x="178" y="112"/>
                  <a:pt x="184" y="98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53" y="74"/>
                  <a:pt x="152" y="63"/>
                  <a:pt x="158" y="56"/>
                </a:cubicBezTo>
                <a:cubicBezTo>
                  <a:pt x="194" y="7"/>
                  <a:pt x="194" y="7"/>
                  <a:pt x="194" y="7"/>
                </a:cubicBezTo>
                <a:cubicBezTo>
                  <a:pt x="197" y="2"/>
                  <a:pt x="202" y="0"/>
                  <a:pt x="208" y="0"/>
                </a:cubicBezTo>
                <a:cubicBezTo>
                  <a:pt x="212" y="0"/>
                  <a:pt x="215" y="1"/>
                  <a:pt x="218" y="3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7" y="25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8"/>
                  <a:pt x="248" y="28"/>
                  <a:pt x="249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49" y="31"/>
                  <a:pt x="265" y="93"/>
                  <a:pt x="181" y="178"/>
                </a:cubicBezTo>
                <a:cubicBezTo>
                  <a:pt x="121" y="239"/>
                  <a:pt x="72" y="248"/>
                  <a:pt x="49" y="248"/>
                </a:cubicBezTo>
                <a:cubicBezTo>
                  <a:pt x="49" y="248"/>
                  <a:pt x="49" y="248"/>
                  <a:pt x="49" y="248"/>
                </a:cubicBezTo>
                <a:cubicBezTo>
                  <a:pt x="40" y="248"/>
                  <a:pt x="34" y="246"/>
                  <a:pt x="34" y="246"/>
                </a:cubicBezTo>
                <a:cubicBezTo>
                  <a:pt x="34" y="246"/>
                  <a:pt x="34" y="246"/>
                  <a:pt x="34" y="246"/>
                </a:cubicBezTo>
                <a:cubicBezTo>
                  <a:pt x="33" y="246"/>
                  <a:pt x="33" y="246"/>
                  <a:pt x="33" y="246"/>
                </a:cubicBezTo>
                <a:cubicBezTo>
                  <a:pt x="33" y="246"/>
                  <a:pt x="33" y="246"/>
                  <a:pt x="32" y="246"/>
                </a:cubicBezTo>
                <a:cubicBezTo>
                  <a:pt x="32" y="245"/>
                  <a:pt x="32" y="245"/>
                  <a:pt x="32" y="245"/>
                </a:cubicBezTo>
                <a:cubicBezTo>
                  <a:pt x="31" y="245"/>
                  <a:pt x="31" y="245"/>
                  <a:pt x="31" y="245"/>
                </a:cubicBezTo>
                <a:cubicBezTo>
                  <a:pt x="31" y="245"/>
                  <a:pt x="31" y="244"/>
                  <a:pt x="31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26" y="238"/>
                  <a:pt x="26" y="238"/>
                  <a:pt x="26" y="238"/>
                </a:cubicBezTo>
                <a:cubicBezTo>
                  <a:pt x="21" y="245"/>
                  <a:pt x="17" y="256"/>
                  <a:pt x="24" y="266"/>
                </a:cubicBezTo>
                <a:cubicBezTo>
                  <a:pt x="38" y="286"/>
                  <a:pt x="82" y="292"/>
                  <a:pt x="120" y="269"/>
                </a:cubicBezTo>
                <a:cubicBezTo>
                  <a:pt x="136" y="258"/>
                  <a:pt x="148" y="243"/>
                  <a:pt x="159" y="228"/>
                </a:cubicBezTo>
                <a:cubicBezTo>
                  <a:pt x="174" y="208"/>
                  <a:pt x="188" y="189"/>
                  <a:pt x="212" y="184"/>
                </a:cubicBezTo>
                <a:cubicBezTo>
                  <a:pt x="226" y="182"/>
                  <a:pt x="238" y="185"/>
                  <a:pt x="247" y="194"/>
                </a:cubicBezTo>
                <a:cubicBezTo>
                  <a:pt x="258" y="206"/>
                  <a:pt x="261" y="226"/>
                  <a:pt x="256" y="248"/>
                </a:cubicBezTo>
                <a:close/>
                <a:moveTo>
                  <a:pt x="256" y="248"/>
                </a:moveTo>
                <a:cubicBezTo>
                  <a:pt x="256" y="248"/>
                  <a:pt x="256" y="248"/>
                  <a:pt x="256" y="24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grpSp>
        <p:nvGrpSpPr>
          <p:cNvPr id="25" name="Group 24"/>
          <p:cNvGrpSpPr/>
          <p:nvPr/>
        </p:nvGrpSpPr>
        <p:grpSpPr>
          <a:xfrm>
            <a:off x="5810954" y="3347311"/>
            <a:ext cx="302304" cy="302304"/>
            <a:chOff x="3721100" y="6330951"/>
            <a:chExt cx="530225" cy="530225"/>
          </a:xfrm>
          <a:solidFill>
            <a:schemeClr val="bg1"/>
          </a:solidFill>
        </p:grpSpPr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3959225" y="6383338"/>
              <a:ext cx="292100" cy="469900"/>
            </a:xfrm>
            <a:custGeom>
              <a:avLst/>
              <a:gdLst/>
              <a:ahLst/>
              <a:cxnLst>
                <a:cxn ang="0">
                  <a:pos x="126" y="33"/>
                </a:cxn>
                <a:cxn ang="0">
                  <a:pos x="122" y="34"/>
                </a:cxn>
                <a:cxn ang="0">
                  <a:pos x="101" y="36"/>
                </a:cxn>
                <a:cxn ang="0">
                  <a:pos x="95" y="46"/>
                </a:cxn>
                <a:cxn ang="0">
                  <a:pos x="90" y="44"/>
                </a:cxn>
                <a:cxn ang="0">
                  <a:pos x="73" y="29"/>
                </a:cxn>
                <a:cxn ang="0">
                  <a:pos x="70" y="21"/>
                </a:cxn>
                <a:cxn ang="0">
                  <a:pos x="67" y="12"/>
                </a:cxn>
                <a:cxn ang="0">
                  <a:pos x="56" y="2"/>
                </a:cxn>
                <a:cxn ang="0">
                  <a:pos x="43" y="0"/>
                </a:cxn>
                <a:cxn ang="0">
                  <a:pos x="43" y="6"/>
                </a:cxn>
                <a:cxn ang="0">
                  <a:pos x="56" y="18"/>
                </a:cxn>
                <a:cxn ang="0">
                  <a:pos x="62" y="25"/>
                </a:cxn>
                <a:cxn ang="0">
                  <a:pos x="55" y="29"/>
                </a:cxn>
                <a:cxn ang="0">
                  <a:pos x="49" y="27"/>
                </a:cxn>
                <a:cxn ang="0">
                  <a:pos x="41" y="24"/>
                </a:cxn>
                <a:cxn ang="0">
                  <a:pos x="41" y="17"/>
                </a:cxn>
                <a:cxn ang="0">
                  <a:pos x="30" y="12"/>
                </a:cxn>
                <a:cxn ang="0">
                  <a:pos x="27" y="28"/>
                </a:cxn>
                <a:cxn ang="0">
                  <a:pos x="15" y="31"/>
                </a:cxn>
                <a:cxn ang="0">
                  <a:pos x="17" y="40"/>
                </a:cxn>
                <a:cxn ang="0">
                  <a:pos x="31" y="42"/>
                </a:cxn>
                <a:cxn ang="0">
                  <a:pos x="34" y="28"/>
                </a:cxn>
                <a:cxn ang="0">
                  <a:pos x="45" y="30"/>
                </a:cxn>
                <a:cxn ang="0">
                  <a:pos x="51" y="33"/>
                </a:cxn>
                <a:cxn ang="0">
                  <a:pos x="60" y="33"/>
                </a:cxn>
                <a:cxn ang="0">
                  <a:pos x="66" y="45"/>
                </a:cxn>
                <a:cxn ang="0">
                  <a:pos x="82" y="62"/>
                </a:cxn>
                <a:cxn ang="0">
                  <a:pos x="81" y="68"/>
                </a:cxn>
                <a:cxn ang="0">
                  <a:pos x="68" y="66"/>
                </a:cxn>
                <a:cxn ang="0">
                  <a:pos x="45" y="78"/>
                </a:cxn>
                <a:cxn ang="0">
                  <a:pos x="29" y="97"/>
                </a:cxn>
                <a:cxn ang="0">
                  <a:pos x="27" y="106"/>
                </a:cxn>
                <a:cxn ang="0">
                  <a:pos x="21" y="106"/>
                </a:cxn>
                <a:cxn ang="0">
                  <a:pos x="11" y="101"/>
                </a:cxn>
                <a:cxn ang="0">
                  <a:pos x="0" y="106"/>
                </a:cxn>
                <a:cxn ang="0">
                  <a:pos x="3" y="117"/>
                </a:cxn>
                <a:cxn ang="0">
                  <a:pos x="7" y="112"/>
                </a:cxn>
                <a:cxn ang="0">
                  <a:pos x="15" y="111"/>
                </a:cxn>
                <a:cxn ang="0">
                  <a:pos x="15" y="121"/>
                </a:cxn>
                <a:cxn ang="0">
                  <a:pos x="21" y="123"/>
                </a:cxn>
                <a:cxn ang="0">
                  <a:pos x="28" y="131"/>
                </a:cxn>
                <a:cxn ang="0">
                  <a:pos x="39" y="128"/>
                </a:cxn>
                <a:cxn ang="0">
                  <a:pos x="51" y="130"/>
                </a:cxn>
                <a:cxn ang="0">
                  <a:pos x="66" y="134"/>
                </a:cxn>
                <a:cxn ang="0">
                  <a:pos x="73" y="134"/>
                </a:cxn>
                <a:cxn ang="0">
                  <a:pos x="85" y="148"/>
                </a:cxn>
                <a:cxn ang="0">
                  <a:pos x="109" y="162"/>
                </a:cxn>
                <a:cxn ang="0">
                  <a:pos x="93" y="191"/>
                </a:cxn>
                <a:cxn ang="0">
                  <a:pos x="77" y="199"/>
                </a:cxn>
                <a:cxn ang="0">
                  <a:pos x="71" y="215"/>
                </a:cxn>
                <a:cxn ang="0">
                  <a:pos x="48" y="231"/>
                </a:cxn>
                <a:cxn ang="0">
                  <a:pos x="45" y="240"/>
                </a:cxn>
                <a:cxn ang="0">
                  <a:pos x="149" y="108"/>
                </a:cxn>
                <a:cxn ang="0">
                  <a:pos x="126" y="33"/>
                </a:cxn>
                <a:cxn ang="0">
                  <a:pos x="126" y="33"/>
                </a:cxn>
                <a:cxn ang="0">
                  <a:pos x="126" y="33"/>
                </a:cxn>
              </a:cxnLst>
              <a:rect l="0" t="0" r="r" b="b"/>
              <a:pathLst>
                <a:path w="149" h="240">
                  <a:moveTo>
                    <a:pt x="126" y="33"/>
                  </a:moveTo>
                  <a:cubicBezTo>
                    <a:pt x="122" y="34"/>
                    <a:pt x="122" y="34"/>
                    <a:pt x="122" y="34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82" y="62"/>
                    <a:pt x="82" y="62"/>
                    <a:pt x="82" y="62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45" y="78"/>
                    <a:pt x="45" y="78"/>
                    <a:pt x="45" y="78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1" y="106"/>
                    <a:pt x="21" y="106"/>
                    <a:pt x="21" y="106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5" y="121"/>
                    <a:pt x="15" y="121"/>
                    <a:pt x="15" y="121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8" y="131"/>
                    <a:pt x="28" y="131"/>
                    <a:pt x="28" y="131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51" y="130"/>
                    <a:pt x="51" y="130"/>
                    <a:pt x="51" y="130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73" y="134"/>
                    <a:pt x="73" y="134"/>
                    <a:pt x="73" y="134"/>
                  </a:cubicBezTo>
                  <a:cubicBezTo>
                    <a:pt x="85" y="148"/>
                    <a:pt x="85" y="148"/>
                    <a:pt x="85" y="148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93" y="191"/>
                    <a:pt x="93" y="191"/>
                    <a:pt x="93" y="191"/>
                  </a:cubicBezTo>
                  <a:cubicBezTo>
                    <a:pt x="77" y="199"/>
                    <a:pt x="77" y="199"/>
                    <a:pt x="77" y="199"/>
                  </a:cubicBezTo>
                  <a:cubicBezTo>
                    <a:pt x="71" y="215"/>
                    <a:pt x="71" y="215"/>
                    <a:pt x="71" y="215"/>
                  </a:cubicBezTo>
                  <a:cubicBezTo>
                    <a:pt x="48" y="231"/>
                    <a:pt x="48" y="231"/>
                    <a:pt x="48" y="231"/>
                  </a:cubicBezTo>
                  <a:cubicBezTo>
                    <a:pt x="45" y="240"/>
                    <a:pt x="45" y="240"/>
                    <a:pt x="45" y="240"/>
                  </a:cubicBezTo>
                  <a:cubicBezTo>
                    <a:pt x="105" y="226"/>
                    <a:pt x="149" y="172"/>
                    <a:pt x="149" y="108"/>
                  </a:cubicBezTo>
                  <a:cubicBezTo>
                    <a:pt x="149" y="80"/>
                    <a:pt x="141" y="54"/>
                    <a:pt x="126" y="33"/>
                  </a:cubicBezTo>
                  <a:close/>
                  <a:moveTo>
                    <a:pt x="126" y="33"/>
                  </a:moveTo>
                  <a:cubicBezTo>
                    <a:pt x="126" y="33"/>
                    <a:pt x="126" y="33"/>
                    <a:pt x="126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21100" y="6457951"/>
              <a:ext cx="307975" cy="403225"/>
            </a:xfrm>
            <a:custGeom>
              <a:avLst/>
              <a:gdLst/>
              <a:ahLst/>
              <a:cxnLst>
                <a:cxn ang="0">
                  <a:pos x="151" y="141"/>
                </a:cxn>
                <a:cxn ang="0">
                  <a:pos x="141" y="123"/>
                </a:cxn>
                <a:cxn ang="0">
                  <a:pos x="150" y="104"/>
                </a:cxn>
                <a:cxn ang="0">
                  <a:pos x="141" y="101"/>
                </a:cxn>
                <a:cxn ang="0">
                  <a:pos x="131" y="91"/>
                </a:cxn>
                <a:cxn ang="0">
                  <a:pos x="109" y="86"/>
                </a:cxn>
                <a:cxn ang="0">
                  <a:pos x="101" y="70"/>
                </a:cxn>
                <a:cxn ang="0">
                  <a:pos x="101" y="80"/>
                </a:cxn>
                <a:cxn ang="0">
                  <a:pos x="98" y="80"/>
                </a:cxn>
                <a:cxn ang="0">
                  <a:pos x="78" y="53"/>
                </a:cxn>
                <a:cxn ang="0">
                  <a:pos x="78" y="31"/>
                </a:cxn>
                <a:cxn ang="0">
                  <a:pos x="64" y="8"/>
                </a:cxn>
                <a:cxn ang="0">
                  <a:pos x="42" y="12"/>
                </a:cxn>
                <a:cxn ang="0">
                  <a:pos x="26" y="12"/>
                </a:cxn>
                <a:cxn ang="0">
                  <a:pos x="19" y="7"/>
                </a:cxn>
                <a:cxn ang="0">
                  <a:pos x="28" y="0"/>
                </a:cxn>
                <a:cxn ang="0">
                  <a:pos x="19" y="2"/>
                </a:cxn>
                <a:cxn ang="0">
                  <a:pos x="0" y="70"/>
                </a:cxn>
                <a:cxn ang="0">
                  <a:pos x="136" y="206"/>
                </a:cxn>
                <a:cxn ang="0">
                  <a:pos x="153" y="205"/>
                </a:cxn>
                <a:cxn ang="0">
                  <a:pos x="151" y="188"/>
                </a:cxn>
                <a:cxn ang="0">
                  <a:pos x="157" y="163"/>
                </a:cxn>
                <a:cxn ang="0">
                  <a:pos x="151" y="141"/>
                </a:cxn>
                <a:cxn ang="0">
                  <a:pos x="151" y="141"/>
                </a:cxn>
                <a:cxn ang="0">
                  <a:pos x="151" y="141"/>
                </a:cxn>
              </a:cxnLst>
              <a:rect l="0" t="0" r="r" b="b"/>
              <a:pathLst>
                <a:path w="157" h="206">
                  <a:moveTo>
                    <a:pt x="151" y="141"/>
                  </a:moveTo>
                  <a:cubicBezTo>
                    <a:pt x="141" y="123"/>
                    <a:pt x="141" y="123"/>
                    <a:pt x="141" y="123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09" y="86"/>
                    <a:pt x="109" y="86"/>
                    <a:pt x="109" y="86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101" y="80"/>
                    <a:pt x="101" y="80"/>
                    <a:pt x="101" y="80"/>
                  </a:cubicBezTo>
                  <a:cubicBezTo>
                    <a:pt x="98" y="80"/>
                    <a:pt x="98" y="80"/>
                    <a:pt x="98" y="80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7" y="22"/>
                    <a:pt x="0" y="45"/>
                    <a:pt x="0" y="70"/>
                  </a:cubicBezTo>
                  <a:cubicBezTo>
                    <a:pt x="0" y="145"/>
                    <a:pt x="61" y="206"/>
                    <a:pt x="136" y="206"/>
                  </a:cubicBezTo>
                  <a:cubicBezTo>
                    <a:pt x="141" y="206"/>
                    <a:pt x="147" y="205"/>
                    <a:pt x="153" y="205"/>
                  </a:cubicBezTo>
                  <a:cubicBezTo>
                    <a:pt x="151" y="188"/>
                    <a:pt x="151" y="188"/>
                    <a:pt x="151" y="188"/>
                  </a:cubicBezTo>
                  <a:cubicBezTo>
                    <a:pt x="151" y="188"/>
                    <a:pt x="157" y="164"/>
                    <a:pt x="157" y="163"/>
                  </a:cubicBezTo>
                  <a:cubicBezTo>
                    <a:pt x="157" y="162"/>
                    <a:pt x="151" y="141"/>
                    <a:pt x="151" y="141"/>
                  </a:cubicBezTo>
                  <a:close/>
                  <a:moveTo>
                    <a:pt x="151" y="141"/>
                  </a:moveTo>
                  <a:cubicBezTo>
                    <a:pt x="151" y="141"/>
                    <a:pt x="151" y="141"/>
                    <a:pt x="151" y="1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3781425" y="6330951"/>
              <a:ext cx="317500" cy="95250"/>
            </a:xfrm>
            <a:custGeom>
              <a:avLst/>
              <a:gdLst/>
              <a:ahLst/>
              <a:cxnLst>
                <a:cxn ang="0">
                  <a:pos x="19" y="43"/>
                </a:cxn>
                <a:cxn ang="0">
                  <a:pos x="44" y="40"/>
                </a:cxn>
                <a:cxn ang="0">
                  <a:pos x="55" y="34"/>
                </a:cxn>
                <a:cxn ang="0">
                  <a:pos x="67" y="37"/>
                </a:cxn>
                <a:cxn ang="0">
                  <a:pos x="87" y="36"/>
                </a:cxn>
                <a:cxn ang="0">
                  <a:pos x="94" y="26"/>
                </a:cxn>
                <a:cxn ang="0">
                  <a:pos x="104" y="27"/>
                </a:cxn>
                <a:cxn ang="0">
                  <a:pos x="128" y="25"/>
                </a:cxn>
                <a:cxn ang="0">
                  <a:pos x="135" y="18"/>
                </a:cxn>
                <a:cxn ang="0">
                  <a:pos x="144" y="11"/>
                </a:cxn>
                <a:cxn ang="0">
                  <a:pos x="157" y="13"/>
                </a:cxn>
                <a:cxn ang="0">
                  <a:pos x="162" y="13"/>
                </a:cxn>
                <a:cxn ang="0">
                  <a:pos x="105" y="0"/>
                </a:cxn>
                <a:cxn ang="0">
                  <a:pos x="0" y="49"/>
                </a:cxn>
                <a:cxn ang="0">
                  <a:pos x="0" y="49"/>
                </a:cxn>
                <a:cxn ang="0">
                  <a:pos x="19" y="43"/>
                </a:cxn>
                <a:cxn ang="0">
                  <a:pos x="110" y="13"/>
                </a:cxn>
                <a:cxn ang="0">
                  <a:pos x="124" y="5"/>
                </a:cxn>
                <a:cxn ang="0">
                  <a:pos x="133" y="11"/>
                </a:cxn>
                <a:cxn ang="0">
                  <a:pos x="120" y="20"/>
                </a:cxn>
                <a:cxn ang="0">
                  <a:pos x="108" y="22"/>
                </a:cxn>
                <a:cxn ang="0">
                  <a:pos x="102" y="18"/>
                </a:cxn>
                <a:cxn ang="0">
                  <a:pos x="110" y="13"/>
                </a:cxn>
                <a:cxn ang="0">
                  <a:pos x="69" y="14"/>
                </a:cxn>
                <a:cxn ang="0">
                  <a:pos x="75" y="17"/>
                </a:cxn>
                <a:cxn ang="0">
                  <a:pos x="83" y="14"/>
                </a:cxn>
                <a:cxn ang="0">
                  <a:pos x="88" y="22"/>
                </a:cxn>
                <a:cxn ang="0">
                  <a:pos x="69" y="27"/>
                </a:cxn>
                <a:cxn ang="0">
                  <a:pos x="60" y="21"/>
                </a:cxn>
                <a:cxn ang="0">
                  <a:pos x="69" y="14"/>
                </a:cxn>
                <a:cxn ang="0">
                  <a:pos x="69" y="14"/>
                </a:cxn>
                <a:cxn ang="0">
                  <a:pos x="69" y="14"/>
                </a:cxn>
              </a:cxnLst>
              <a:rect l="0" t="0" r="r" b="b"/>
              <a:pathLst>
                <a:path w="162" h="49">
                  <a:moveTo>
                    <a:pt x="19" y="43"/>
                  </a:moveTo>
                  <a:cubicBezTo>
                    <a:pt x="44" y="40"/>
                    <a:pt x="44" y="40"/>
                    <a:pt x="44" y="40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67" y="37"/>
                    <a:pt x="67" y="37"/>
                    <a:pt x="67" y="3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94" y="26"/>
                    <a:pt x="94" y="26"/>
                    <a:pt x="94" y="26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57" y="13"/>
                    <a:pt x="157" y="13"/>
                    <a:pt x="157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45" y="4"/>
                    <a:pt x="125" y="0"/>
                    <a:pt x="105" y="0"/>
                  </a:cubicBezTo>
                  <a:cubicBezTo>
                    <a:pt x="63" y="0"/>
                    <a:pt x="25" y="1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19" y="43"/>
                  </a:lnTo>
                  <a:close/>
                  <a:moveTo>
                    <a:pt x="110" y="13"/>
                  </a:moveTo>
                  <a:cubicBezTo>
                    <a:pt x="124" y="5"/>
                    <a:pt x="124" y="5"/>
                    <a:pt x="124" y="5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2" y="18"/>
                    <a:pt x="102" y="18"/>
                    <a:pt x="102" y="18"/>
                  </a:cubicBezTo>
                  <a:lnTo>
                    <a:pt x="110" y="13"/>
                  </a:lnTo>
                  <a:close/>
                  <a:moveTo>
                    <a:pt x="69" y="14"/>
                  </a:moveTo>
                  <a:cubicBezTo>
                    <a:pt x="75" y="17"/>
                    <a:pt x="75" y="17"/>
                    <a:pt x="75" y="17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1"/>
                    <a:pt x="69" y="16"/>
                    <a:pt x="69" y="14"/>
                  </a:cubicBezTo>
                  <a:close/>
                  <a:moveTo>
                    <a:pt x="69" y="14"/>
                  </a:moveTo>
                  <a:cubicBezTo>
                    <a:pt x="69" y="14"/>
                    <a:pt x="69" y="14"/>
                    <a:pt x="69" y="1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772170" y="3273004"/>
            <a:ext cx="357515" cy="422682"/>
            <a:chOff x="5100637" y="823913"/>
            <a:chExt cx="627063" cy="741362"/>
          </a:xfrm>
          <a:solidFill>
            <a:schemeClr val="bg1"/>
          </a:solidFill>
        </p:grpSpPr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5199062" y="823913"/>
              <a:ext cx="428625" cy="639763"/>
            </a:xfrm>
            <a:custGeom>
              <a:avLst/>
              <a:gdLst/>
              <a:ahLst/>
              <a:cxnLst>
                <a:cxn ang="0">
                  <a:pos x="110" y="326"/>
                </a:cxn>
                <a:cxn ang="0">
                  <a:pos x="123" y="307"/>
                </a:cxn>
                <a:cxn ang="0">
                  <a:pos x="219" y="110"/>
                </a:cxn>
                <a:cxn ang="0">
                  <a:pos x="110" y="0"/>
                </a:cxn>
                <a:cxn ang="0">
                  <a:pos x="0" y="110"/>
                </a:cxn>
                <a:cxn ang="0">
                  <a:pos x="96" y="307"/>
                </a:cxn>
                <a:cxn ang="0">
                  <a:pos x="110" y="326"/>
                </a:cxn>
                <a:cxn ang="0">
                  <a:pos x="110" y="33"/>
                </a:cxn>
                <a:cxn ang="0">
                  <a:pos x="187" y="110"/>
                </a:cxn>
                <a:cxn ang="0">
                  <a:pos x="110" y="268"/>
                </a:cxn>
                <a:cxn ang="0">
                  <a:pos x="32" y="110"/>
                </a:cxn>
                <a:cxn ang="0">
                  <a:pos x="110" y="33"/>
                </a:cxn>
                <a:cxn ang="0">
                  <a:pos x="110" y="33"/>
                </a:cxn>
                <a:cxn ang="0">
                  <a:pos x="110" y="33"/>
                </a:cxn>
              </a:cxnLst>
              <a:rect l="0" t="0" r="r" b="b"/>
              <a:pathLst>
                <a:path w="219" h="326">
                  <a:moveTo>
                    <a:pt x="110" y="326"/>
                  </a:moveTo>
                  <a:cubicBezTo>
                    <a:pt x="123" y="307"/>
                    <a:pt x="123" y="307"/>
                    <a:pt x="123" y="307"/>
                  </a:cubicBezTo>
                  <a:cubicBezTo>
                    <a:pt x="133" y="292"/>
                    <a:pt x="219" y="165"/>
                    <a:pt x="219" y="110"/>
                  </a:cubicBezTo>
                  <a:cubicBezTo>
                    <a:pt x="219" y="50"/>
                    <a:pt x="170" y="0"/>
                    <a:pt x="110" y="0"/>
                  </a:cubicBezTo>
                  <a:cubicBezTo>
                    <a:pt x="49" y="0"/>
                    <a:pt x="0" y="50"/>
                    <a:pt x="0" y="110"/>
                  </a:cubicBezTo>
                  <a:cubicBezTo>
                    <a:pt x="0" y="165"/>
                    <a:pt x="87" y="292"/>
                    <a:pt x="96" y="307"/>
                  </a:cubicBezTo>
                  <a:lnTo>
                    <a:pt x="110" y="326"/>
                  </a:lnTo>
                  <a:close/>
                  <a:moveTo>
                    <a:pt x="110" y="33"/>
                  </a:moveTo>
                  <a:cubicBezTo>
                    <a:pt x="152" y="33"/>
                    <a:pt x="187" y="67"/>
                    <a:pt x="187" y="110"/>
                  </a:cubicBezTo>
                  <a:cubicBezTo>
                    <a:pt x="187" y="140"/>
                    <a:pt x="144" y="216"/>
                    <a:pt x="110" y="268"/>
                  </a:cubicBezTo>
                  <a:cubicBezTo>
                    <a:pt x="76" y="216"/>
                    <a:pt x="32" y="140"/>
                    <a:pt x="32" y="110"/>
                  </a:cubicBezTo>
                  <a:cubicBezTo>
                    <a:pt x="32" y="67"/>
                    <a:pt x="67" y="33"/>
                    <a:pt x="110" y="33"/>
                  </a:cubicBezTo>
                  <a:close/>
                  <a:moveTo>
                    <a:pt x="110" y="33"/>
                  </a:moveTo>
                  <a:cubicBezTo>
                    <a:pt x="110" y="33"/>
                    <a:pt x="110" y="33"/>
                    <a:pt x="110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5100637" y="1298575"/>
              <a:ext cx="627063" cy="266700"/>
            </a:xfrm>
            <a:custGeom>
              <a:avLst/>
              <a:gdLst/>
              <a:ahLst/>
              <a:cxnLst>
                <a:cxn ang="0">
                  <a:pos x="253" y="4"/>
                </a:cxn>
                <a:cxn ang="0">
                  <a:pos x="237" y="0"/>
                </a:cxn>
                <a:cxn ang="0">
                  <a:pos x="228" y="31"/>
                </a:cxn>
                <a:cxn ang="0">
                  <a:pos x="244" y="35"/>
                </a:cxn>
                <a:cxn ang="0">
                  <a:pos x="288" y="64"/>
                </a:cxn>
                <a:cxn ang="0">
                  <a:pos x="160" y="103"/>
                </a:cxn>
                <a:cxn ang="0">
                  <a:pos x="64" y="88"/>
                </a:cxn>
                <a:cxn ang="0">
                  <a:pos x="32" y="64"/>
                </a:cxn>
                <a:cxn ang="0">
                  <a:pos x="75" y="36"/>
                </a:cxn>
                <a:cxn ang="0">
                  <a:pos x="91" y="31"/>
                </a:cxn>
                <a:cxn ang="0">
                  <a:pos x="81" y="1"/>
                </a:cxn>
                <a:cxn ang="0">
                  <a:pos x="66" y="5"/>
                </a:cxn>
                <a:cxn ang="0">
                  <a:pos x="0" y="64"/>
                </a:cxn>
                <a:cxn ang="0">
                  <a:pos x="52" y="119"/>
                </a:cxn>
                <a:cxn ang="0">
                  <a:pos x="159" y="136"/>
                </a:cxn>
                <a:cxn ang="0">
                  <a:pos x="160" y="136"/>
                </a:cxn>
                <a:cxn ang="0">
                  <a:pos x="320" y="64"/>
                </a:cxn>
                <a:cxn ang="0">
                  <a:pos x="253" y="4"/>
                </a:cxn>
                <a:cxn ang="0">
                  <a:pos x="253" y="4"/>
                </a:cxn>
                <a:cxn ang="0">
                  <a:pos x="253" y="4"/>
                </a:cxn>
              </a:cxnLst>
              <a:rect l="0" t="0" r="r" b="b"/>
              <a:pathLst>
                <a:path w="320" h="136">
                  <a:moveTo>
                    <a:pt x="253" y="4"/>
                  </a:moveTo>
                  <a:cubicBezTo>
                    <a:pt x="237" y="0"/>
                    <a:pt x="237" y="0"/>
                    <a:pt x="237" y="0"/>
                  </a:cubicBezTo>
                  <a:cubicBezTo>
                    <a:pt x="228" y="31"/>
                    <a:pt x="228" y="31"/>
                    <a:pt x="228" y="31"/>
                  </a:cubicBezTo>
                  <a:cubicBezTo>
                    <a:pt x="244" y="35"/>
                    <a:pt x="244" y="35"/>
                    <a:pt x="244" y="35"/>
                  </a:cubicBezTo>
                  <a:cubicBezTo>
                    <a:pt x="276" y="45"/>
                    <a:pt x="288" y="58"/>
                    <a:pt x="288" y="64"/>
                  </a:cubicBezTo>
                  <a:cubicBezTo>
                    <a:pt x="288" y="77"/>
                    <a:pt x="243" y="103"/>
                    <a:pt x="160" y="103"/>
                  </a:cubicBezTo>
                  <a:cubicBezTo>
                    <a:pt x="124" y="103"/>
                    <a:pt x="89" y="98"/>
                    <a:pt x="64" y="88"/>
                  </a:cubicBezTo>
                  <a:cubicBezTo>
                    <a:pt x="42" y="80"/>
                    <a:pt x="32" y="70"/>
                    <a:pt x="32" y="64"/>
                  </a:cubicBezTo>
                  <a:cubicBezTo>
                    <a:pt x="32" y="58"/>
                    <a:pt x="43" y="46"/>
                    <a:pt x="75" y="36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23" y="18"/>
                    <a:pt x="0" y="39"/>
                    <a:pt x="0" y="64"/>
                  </a:cubicBezTo>
                  <a:cubicBezTo>
                    <a:pt x="0" y="77"/>
                    <a:pt x="7" y="101"/>
                    <a:pt x="52" y="119"/>
                  </a:cubicBezTo>
                  <a:cubicBezTo>
                    <a:pt x="81" y="130"/>
                    <a:pt x="119" y="136"/>
                    <a:pt x="159" y="136"/>
                  </a:cubicBezTo>
                  <a:cubicBezTo>
                    <a:pt x="160" y="136"/>
                    <a:pt x="160" y="136"/>
                    <a:pt x="160" y="136"/>
                  </a:cubicBezTo>
                  <a:cubicBezTo>
                    <a:pt x="240" y="135"/>
                    <a:pt x="320" y="111"/>
                    <a:pt x="320" y="64"/>
                  </a:cubicBezTo>
                  <a:cubicBezTo>
                    <a:pt x="320" y="38"/>
                    <a:pt x="296" y="17"/>
                    <a:pt x="253" y="4"/>
                  </a:cubicBezTo>
                  <a:close/>
                  <a:moveTo>
                    <a:pt x="253" y="4"/>
                  </a:moveTo>
                  <a:cubicBezTo>
                    <a:pt x="253" y="4"/>
                    <a:pt x="253" y="4"/>
                    <a:pt x="253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351462" y="969963"/>
              <a:ext cx="125413" cy="127000"/>
            </a:xfrm>
            <a:custGeom>
              <a:avLst/>
              <a:gdLst/>
              <a:ahLst/>
              <a:cxnLst>
                <a:cxn ang="0">
                  <a:pos x="64" y="33"/>
                </a:cxn>
                <a:cxn ang="0">
                  <a:pos x="32" y="0"/>
                </a:cxn>
                <a:cxn ang="0">
                  <a:pos x="0" y="33"/>
                </a:cxn>
                <a:cxn ang="0">
                  <a:pos x="32" y="65"/>
                </a:cxn>
                <a:cxn ang="0">
                  <a:pos x="64" y="33"/>
                </a:cxn>
                <a:cxn ang="0">
                  <a:pos x="32" y="49"/>
                </a:cxn>
                <a:cxn ang="0">
                  <a:pos x="32" y="49"/>
                </a:cxn>
                <a:cxn ang="0">
                  <a:pos x="32" y="49"/>
                </a:cxn>
                <a:cxn ang="0">
                  <a:pos x="32" y="49"/>
                </a:cxn>
              </a:cxnLst>
              <a:rect l="0" t="0" r="r" b="b"/>
              <a:pathLst>
                <a:path w="64" h="65">
                  <a:moveTo>
                    <a:pt x="64" y="33"/>
                  </a:moveTo>
                  <a:cubicBezTo>
                    <a:pt x="64" y="15"/>
                    <a:pt x="50" y="0"/>
                    <a:pt x="32" y="0"/>
                  </a:cubicBezTo>
                  <a:cubicBezTo>
                    <a:pt x="14" y="0"/>
                    <a:pt x="0" y="15"/>
                    <a:pt x="0" y="33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50" y="65"/>
                    <a:pt x="64" y="50"/>
                    <a:pt x="64" y="33"/>
                  </a:cubicBezTo>
                  <a:close/>
                  <a:moveTo>
                    <a:pt x="32" y="49"/>
                  </a:moveTo>
                  <a:cubicBezTo>
                    <a:pt x="32" y="49"/>
                    <a:pt x="32" y="49"/>
                    <a:pt x="32" y="49"/>
                  </a:cubicBezTo>
                  <a:moveTo>
                    <a:pt x="32" y="49"/>
                  </a:moveTo>
                  <a:cubicBezTo>
                    <a:pt x="32" y="49"/>
                    <a:pt x="32" y="49"/>
                    <a:pt x="32" y="4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417294" y="3516901"/>
            <a:ext cx="1847443" cy="1228028"/>
          </a:xfrm>
          <a:prstGeom prst="rect">
            <a:avLst/>
          </a:prstGeom>
          <a:noFill/>
        </p:spPr>
        <p:txBody>
          <a:bodyPr wrap="square" lIns="0" tIns="0" rtlCol="0" anchor="t">
            <a:spAutoFit/>
          </a:bodyPr>
          <a:lstStyle/>
          <a:p>
            <a:pPr lvl="0" algn="ctr">
              <a:defRPr/>
            </a:pPr>
            <a:r>
              <a:rPr lang="lt-LT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CPVA</a:t>
            </a:r>
          </a:p>
          <a:p>
            <a:pPr lvl="0" algn="ctr">
              <a:defRPr/>
            </a:pPr>
            <a:r>
              <a:rPr lang="lt-LT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konsultacijos paraiškų teikimo klausimais teikiamos:</a:t>
            </a:r>
            <a:endParaRPr lang="lt-LT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tel. </a:t>
            </a: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 5 219 1348 ir </a:t>
            </a:r>
            <a:endParaRPr lang="lt-LT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lt-LT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el. p.: vystomasis@cpva.lt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004641" y="2886471"/>
            <a:ext cx="539606" cy="52416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4098305" y="2949788"/>
            <a:ext cx="352277" cy="397523"/>
          </a:xfrm>
          <a:custGeom>
            <a:avLst/>
            <a:gdLst/>
            <a:ahLst/>
            <a:cxnLst>
              <a:cxn ang="0">
                <a:pos x="256" y="248"/>
              </a:cxn>
              <a:cxn ang="0">
                <a:pos x="247" y="253"/>
              </a:cxn>
              <a:cxn ang="0">
                <a:pos x="242" y="244"/>
              </a:cxn>
              <a:cxn ang="0">
                <a:pos x="236" y="204"/>
              </a:cxn>
              <a:cxn ang="0">
                <a:pos x="214" y="199"/>
              </a:cxn>
              <a:cxn ang="0">
                <a:pos x="171" y="236"/>
              </a:cxn>
              <a:cxn ang="0">
                <a:pos x="127" y="281"/>
              </a:cxn>
              <a:cxn ang="0">
                <a:pos x="68" y="299"/>
              </a:cxn>
              <a:cxn ang="0">
                <a:pos x="62" y="298"/>
              </a:cxn>
              <a:cxn ang="0">
                <a:pos x="12" y="274"/>
              </a:cxn>
              <a:cxn ang="0">
                <a:pos x="16" y="225"/>
              </a:cxn>
              <a:cxn ang="0">
                <a:pos x="9" y="215"/>
              </a:cxn>
              <a:cxn ang="0">
                <a:pos x="12" y="191"/>
              </a:cxn>
              <a:cxn ang="0">
                <a:pos x="60" y="154"/>
              </a:cxn>
              <a:cxn ang="0">
                <a:pos x="71" y="151"/>
              </a:cxn>
              <a:cxn ang="0">
                <a:pos x="84" y="158"/>
              </a:cxn>
              <a:cxn ang="0">
                <a:pos x="102" y="181"/>
              </a:cxn>
              <a:cxn ang="0">
                <a:pos x="150" y="146"/>
              </a:cxn>
              <a:cxn ang="0">
                <a:pos x="184" y="98"/>
              </a:cxn>
              <a:cxn ang="0">
                <a:pos x="161" y="79"/>
              </a:cxn>
              <a:cxn ang="0">
                <a:pos x="158" y="56"/>
              </a:cxn>
              <a:cxn ang="0">
                <a:pos x="194" y="7"/>
              </a:cxn>
              <a:cxn ang="0">
                <a:pos x="208" y="0"/>
              </a:cxn>
              <a:cxn ang="0">
                <a:pos x="218" y="3"/>
              </a:cxn>
              <a:cxn ang="0">
                <a:pos x="246" y="25"/>
              </a:cxn>
              <a:cxn ang="0">
                <a:pos x="246" y="25"/>
              </a:cxn>
              <a:cxn ang="0">
                <a:pos x="247" y="25"/>
              </a:cxn>
              <a:cxn ang="0">
                <a:pos x="247" y="26"/>
              </a:cxn>
              <a:cxn ang="0">
                <a:pos x="247" y="26"/>
              </a:cxn>
              <a:cxn ang="0">
                <a:pos x="248" y="27"/>
              </a:cxn>
              <a:cxn ang="0">
                <a:pos x="248" y="27"/>
              </a:cxn>
              <a:cxn ang="0">
                <a:pos x="249" y="29"/>
              </a:cxn>
              <a:cxn ang="0">
                <a:pos x="249" y="29"/>
              </a:cxn>
              <a:cxn ang="0">
                <a:pos x="181" y="178"/>
              </a:cxn>
              <a:cxn ang="0">
                <a:pos x="49" y="248"/>
              </a:cxn>
              <a:cxn ang="0">
                <a:pos x="49" y="248"/>
              </a:cxn>
              <a:cxn ang="0">
                <a:pos x="34" y="246"/>
              </a:cxn>
              <a:cxn ang="0">
                <a:pos x="34" y="246"/>
              </a:cxn>
              <a:cxn ang="0">
                <a:pos x="33" y="246"/>
              </a:cxn>
              <a:cxn ang="0">
                <a:pos x="32" y="246"/>
              </a:cxn>
              <a:cxn ang="0">
                <a:pos x="32" y="245"/>
              </a:cxn>
              <a:cxn ang="0">
                <a:pos x="31" y="245"/>
              </a:cxn>
              <a:cxn ang="0">
                <a:pos x="31" y="244"/>
              </a:cxn>
              <a:cxn ang="0">
                <a:pos x="30" y="244"/>
              </a:cxn>
              <a:cxn ang="0">
                <a:pos x="30" y="244"/>
              </a:cxn>
              <a:cxn ang="0">
                <a:pos x="26" y="238"/>
              </a:cxn>
              <a:cxn ang="0">
                <a:pos x="24" y="266"/>
              </a:cxn>
              <a:cxn ang="0">
                <a:pos x="120" y="269"/>
              </a:cxn>
              <a:cxn ang="0">
                <a:pos x="159" y="228"/>
              </a:cxn>
              <a:cxn ang="0">
                <a:pos x="212" y="184"/>
              </a:cxn>
              <a:cxn ang="0">
                <a:pos x="247" y="194"/>
              </a:cxn>
              <a:cxn ang="0">
                <a:pos x="256" y="248"/>
              </a:cxn>
              <a:cxn ang="0">
                <a:pos x="256" y="248"/>
              </a:cxn>
              <a:cxn ang="0">
                <a:pos x="256" y="248"/>
              </a:cxn>
            </a:cxnLst>
            <a:rect l="0" t="0" r="r" b="b"/>
            <a:pathLst>
              <a:path w="265" h="299">
                <a:moveTo>
                  <a:pt x="256" y="248"/>
                </a:moveTo>
                <a:cubicBezTo>
                  <a:pt x="255" y="252"/>
                  <a:pt x="251" y="254"/>
                  <a:pt x="247" y="253"/>
                </a:cubicBezTo>
                <a:cubicBezTo>
                  <a:pt x="243" y="252"/>
                  <a:pt x="241" y="248"/>
                  <a:pt x="242" y="244"/>
                </a:cubicBezTo>
                <a:cubicBezTo>
                  <a:pt x="246" y="227"/>
                  <a:pt x="244" y="212"/>
                  <a:pt x="236" y="204"/>
                </a:cubicBezTo>
                <a:cubicBezTo>
                  <a:pt x="231" y="199"/>
                  <a:pt x="224" y="197"/>
                  <a:pt x="214" y="199"/>
                </a:cubicBezTo>
                <a:cubicBezTo>
                  <a:pt x="196" y="202"/>
                  <a:pt x="184" y="218"/>
                  <a:pt x="171" y="236"/>
                </a:cubicBezTo>
                <a:cubicBezTo>
                  <a:pt x="159" y="252"/>
                  <a:pt x="146" y="269"/>
                  <a:pt x="127" y="281"/>
                </a:cubicBezTo>
                <a:cubicBezTo>
                  <a:pt x="109" y="292"/>
                  <a:pt x="88" y="299"/>
                  <a:pt x="68" y="299"/>
                </a:cubicBezTo>
                <a:cubicBezTo>
                  <a:pt x="66" y="299"/>
                  <a:pt x="64" y="299"/>
                  <a:pt x="62" y="298"/>
                </a:cubicBezTo>
                <a:cubicBezTo>
                  <a:pt x="40" y="297"/>
                  <a:pt x="22" y="288"/>
                  <a:pt x="12" y="274"/>
                </a:cubicBezTo>
                <a:cubicBezTo>
                  <a:pt x="0" y="256"/>
                  <a:pt x="7" y="238"/>
                  <a:pt x="16" y="225"/>
                </a:cubicBezTo>
                <a:cubicBezTo>
                  <a:pt x="9" y="215"/>
                  <a:pt x="9" y="215"/>
                  <a:pt x="9" y="215"/>
                </a:cubicBezTo>
                <a:cubicBezTo>
                  <a:pt x="3" y="208"/>
                  <a:pt x="5" y="197"/>
                  <a:pt x="12" y="191"/>
                </a:cubicBezTo>
                <a:cubicBezTo>
                  <a:pt x="60" y="154"/>
                  <a:pt x="60" y="154"/>
                  <a:pt x="60" y="154"/>
                </a:cubicBezTo>
                <a:cubicBezTo>
                  <a:pt x="63" y="152"/>
                  <a:pt x="67" y="151"/>
                  <a:pt x="71" y="151"/>
                </a:cubicBezTo>
                <a:cubicBezTo>
                  <a:pt x="76" y="151"/>
                  <a:pt x="81" y="153"/>
                  <a:pt x="84" y="158"/>
                </a:cubicBezTo>
                <a:cubicBezTo>
                  <a:pt x="102" y="181"/>
                  <a:pt x="102" y="181"/>
                  <a:pt x="102" y="181"/>
                </a:cubicBezTo>
                <a:cubicBezTo>
                  <a:pt x="116" y="175"/>
                  <a:pt x="132" y="164"/>
                  <a:pt x="150" y="146"/>
                </a:cubicBezTo>
                <a:cubicBezTo>
                  <a:pt x="168" y="128"/>
                  <a:pt x="178" y="112"/>
                  <a:pt x="184" y="98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53" y="74"/>
                  <a:pt x="152" y="63"/>
                  <a:pt x="158" y="56"/>
                </a:cubicBezTo>
                <a:cubicBezTo>
                  <a:pt x="194" y="7"/>
                  <a:pt x="194" y="7"/>
                  <a:pt x="194" y="7"/>
                </a:cubicBezTo>
                <a:cubicBezTo>
                  <a:pt x="197" y="2"/>
                  <a:pt x="202" y="0"/>
                  <a:pt x="208" y="0"/>
                </a:cubicBezTo>
                <a:cubicBezTo>
                  <a:pt x="212" y="0"/>
                  <a:pt x="215" y="1"/>
                  <a:pt x="218" y="3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7" y="25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8"/>
                  <a:pt x="248" y="28"/>
                  <a:pt x="249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49" y="31"/>
                  <a:pt x="265" y="93"/>
                  <a:pt x="181" y="178"/>
                </a:cubicBezTo>
                <a:cubicBezTo>
                  <a:pt x="121" y="239"/>
                  <a:pt x="72" y="248"/>
                  <a:pt x="49" y="248"/>
                </a:cubicBezTo>
                <a:cubicBezTo>
                  <a:pt x="49" y="248"/>
                  <a:pt x="49" y="248"/>
                  <a:pt x="49" y="248"/>
                </a:cubicBezTo>
                <a:cubicBezTo>
                  <a:pt x="40" y="248"/>
                  <a:pt x="34" y="246"/>
                  <a:pt x="34" y="246"/>
                </a:cubicBezTo>
                <a:cubicBezTo>
                  <a:pt x="34" y="246"/>
                  <a:pt x="34" y="246"/>
                  <a:pt x="34" y="246"/>
                </a:cubicBezTo>
                <a:cubicBezTo>
                  <a:pt x="33" y="246"/>
                  <a:pt x="33" y="246"/>
                  <a:pt x="33" y="246"/>
                </a:cubicBezTo>
                <a:cubicBezTo>
                  <a:pt x="33" y="246"/>
                  <a:pt x="33" y="246"/>
                  <a:pt x="32" y="246"/>
                </a:cubicBezTo>
                <a:cubicBezTo>
                  <a:pt x="32" y="245"/>
                  <a:pt x="32" y="245"/>
                  <a:pt x="32" y="245"/>
                </a:cubicBezTo>
                <a:cubicBezTo>
                  <a:pt x="31" y="245"/>
                  <a:pt x="31" y="245"/>
                  <a:pt x="31" y="245"/>
                </a:cubicBezTo>
                <a:cubicBezTo>
                  <a:pt x="31" y="245"/>
                  <a:pt x="31" y="244"/>
                  <a:pt x="31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26" y="238"/>
                  <a:pt x="26" y="238"/>
                  <a:pt x="26" y="238"/>
                </a:cubicBezTo>
                <a:cubicBezTo>
                  <a:pt x="21" y="245"/>
                  <a:pt x="17" y="256"/>
                  <a:pt x="24" y="266"/>
                </a:cubicBezTo>
                <a:cubicBezTo>
                  <a:pt x="38" y="286"/>
                  <a:pt x="82" y="292"/>
                  <a:pt x="120" y="269"/>
                </a:cubicBezTo>
                <a:cubicBezTo>
                  <a:pt x="136" y="258"/>
                  <a:pt x="148" y="243"/>
                  <a:pt x="159" y="228"/>
                </a:cubicBezTo>
                <a:cubicBezTo>
                  <a:pt x="174" y="208"/>
                  <a:pt x="188" y="189"/>
                  <a:pt x="212" y="184"/>
                </a:cubicBezTo>
                <a:cubicBezTo>
                  <a:pt x="226" y="182"/>
                  <a:pt x="238" y="185"/>
                  <a:pt x="247" y="194"/>
                </a:cubicBezTo>
                <a:cubicBezTo>
                  <a:pt x="258" y="206"/>
                  <a:pt x="261" y="226"/>
                  <a:pt x="256" y="248"/>
                </a:cubicBezTo>
                <a:close/>
                <a:moveTo>
                  <a:pt x="256" y="248"/>
                </a:moveTo>
                <a:cubicBezTo>
                  <a:pt x="256" y="248"/>
                  <a:pt x="256" y="248"/>
                  <a:pt x="256" y="24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330279" y="3774385"/>
            <a:ext cx="1508618" cy="997196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r>
              <a:rPr lang="lt-LT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Naudingos informacijos</a:t>
            </a:r>
          </a:p>
          <a:p>
            <a:pPr algn="ctr"/>
            <a:r>
              <a:rPr lang="lt-LT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ieškokite:</a:t>
            </a:r>
            <a:endParaRPr lang="lt-LT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 algn="ctr">
              <a:spcBef>
                <a:spcPct val="20000"/>
              </a:spcBef>
              <a:defRPr/>
            </a:pP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www.orangeprojects.lt</a:t>
            </a:r>
          </a:p>
          <a:p>
            <a:pPr lvl="0" algn="ctr">
              <a:spcBef>
                <a:spcPct val="20000"/>
              </a:spcBef>
              <a:defRPr/>
            </a:pP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www.cpva.lt 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790347" y="2886471"/>
            <a:ext cx="539606" cy="52416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5908998" y="2996221"/>
            <a:ext cx="302304" cy="302304"/>
            <a:chOff x="3721100" y="6330951"/>
            <a:chExt cx="530225" cy="530225"/>
          </a:xfrm>
          <a:solidFill>
            <a:schemeClr val="bg1"/>
          </a:solidFill>
        </p:grpSpPr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959225" y="6383338"/>
              <a:ext cx="292100" cy="469900"/>
            </a:xfrm>
            <a:custGeom>
              <a:avLst/>
              <a:gdLst/>
              <a:ahLst/>
              <a:cxnLst>
                <a:cxn ang="0">
                  <a:pos x="126" y="33"/>
                </a:cxn>
                <a:cxn ang="0">
                  <a:pos x="122" y="34"/>
                </a:cxn>
                <a:cxn ang="0">
                  <a:pos x="101" y="36"/>
                </a:cxn>
                <a:cxn ang="0">
                  <a:pos x="95" y="46"/>
                </a:cxn>
                <a:cxn ang="0">
                  <a:pos x="90" y="44"/>
                </a:cxn>
                <a:cxn ang="0">
                  <a:pos x="73" y="29"/>
                </a:cxn>
                <a:cxn ang="0">
                  <a:pos x="70" y="21"/>
                </a:cxn>
                <a:cxn ang="0">
                  <a:pos x="67" y="12"/>
                </a:cxn>
                <a:cxn ang="0">
                  <a:pos x="56" y="2"/>
                </a:cxn>
                <a:cxn ang="0">
                  <a:pos x="43" y="0"/>
                </a:cxn>
                <a:cxn ang="0">
                  <a:pos x="43" y="6"/>
                </a:cxn>
                <a:cxn ang="0">
                  <a:pos x="56" y="18"/>
                </a:cxn>
                <a:cxn ang="0">
                  <a:pos x="62" y="25"/>
                </a:cxn>
                <a:cxn ang="0">
                  <a:pos x="55" y="29"/>
                </a:cxn>
                <a:cxn ang="0">
                  <a:pos x="49" y="27"/>
                </a:cxn>
                <a:cxn ang="0">
                  <a:pos x="41" y="24"/>
                </a:cxn>
                <a:cxn ang="0">
                  <a:pos x="41" y="17"/>
                </a:cxn>
                <a:cxn ang="0">
                  <a:pos x="30" y="12"/>
                </a:cxn>
                <a:cxn ang="0">
                  <a:pos x="27" y="28"/>
                </a:cxn>
                <a:cxn ang="0">
                  <a:pos x="15" y="31"/>
                </a:cxn>
                <a:cxn ang="0">
                  <a:pos x="17" y="40"/>
                </a:cxn>
                <a:cxn ang="0">
                  <a:pos x="31" y="42"/>
                </a:cxn>
                <a:cxn ang="0">
                  <a:pos x="34" y="28"/>
                </a:cxn>
                <a:cxn ang="0">
                  <a:pos x="45" y="30"/>
                </a:cxn>
                <a:cxn ang="0">
                  <a:pos x="51" y="33"/>
                </a:cxn>
                <a:cxn ang="0">
                  <a:pos x="60" y="33"/>
                </a:cxn>
                <a:cxn ang="0">
                  <a:pos x="66" y="45"/>
                </a:cxn>
                <a:cxn ang="0">
                  <a:pos x="82" y="62"/>
                </a:cxn>
                <a:cxn ang="0">
                  <a:pos x="81" y="68"/>
                </a:cxn>
                <a:cxn ang="0">
                  <a:pos x="68" y="66"/>
                </a:cxn>
                <a:cxn ang="0">
                  <a:pos x="45" y="78"/>
                </a:cxn>
                <a:cxn ang="0">
                  <a:pos x="29" y="97"/>
                </a:cxn>
                <a:cxn ang="0">
                  <a:pos x="27" y="106"/>
                </a:cxn>
                <a:cxn ang="0">
                  <a:pos x="21" y="106"/>
                </a:cxn>
                <a:cxn ang="0">
                  <a:pos x="11" y="101"/>
                </a:cxn>
                <a:cxn ang="0">
                  <a:pos x="0" y="106"/>
                </a:cxn>
                <a:cxn ang="0">
                  <a:pos x="3" y="117"/>
                </a:cxn>
                <a:cxn ang="0">
                  <a:pos x="7" y="112"/>
                </a:cxn>
                <a:cxn ang="0">
                  <a:pos x="15" y="111"/>
                </a:cxn>
                <a:cxn ang="0">
                  <a:pos x="15" y="121"/>
                </a:cxn>
                <a:cxn ang="0">
                  <a:pos x="21" y="123"/>
                </a:cxn>
                <a:cxn ang="0">
                  <a:pos x="28" y="131"/>
                </a:cxn>
                <a:cxn ang="0">
                  <a:pos x="39" y="128"/>
                </a:cxn>
                <a:cxn ang="0">
                  <a:pos x="51" y="130"/>
                </a:cxn>
                <a:cxn ang="0">
                  <a:pos x="66" y="134"/>
                </a:cxn>
                <a:cxn ang="0">
                  <a:pos x="73" y="134"/>
                </a:cxn>
                <a:cxn ang="0">
                  <a:pos x="85" y="148"/>
                </a:cxn>
                <a:cxn ang="0">
                  <a:pos x="109" y="162"/>
                </a:cxn>
                <a:cxn ang="0">
                  <a:pos x="93" y="191"/>
                </a:cxn>
                <a:cxn ang="0">
                  <a:pos x="77" y="199"/>
                </a:cxn>
                <a:cxn ang="0">
                  <a:pos x="71" y="215"/>
                </a:cxn>
                <a:cxn ang="0">
                  <a:pos x="48" y="231"/>
                </a:cxn>
                <a:cxn ang="0">
                  <a:pos x="45" y="240"/>
                </a:cxn>
                <a:cxn ang="0">
                  <a:pos x="149" y="108"/>
                </a:cxn>
                <a:cxn ang="0">
                  <a:pos x="126" y="33"/>
                </a:cxn>
                <a:cxn ang="0">
                  <a:pos x="126" y="33"/>
                </a:cxn>
                <a:cxn ang="0">
                  <a:pos x="126" y="33"/>
                </a:cxn>
              </a:cxnLst>
              <a:rect l="0" t="0" r="r" b="b"/>
              <a:pathLst>
                <a:path w="149" h="240">
                  <a:moveTo>
                    <a:pt x="126" y="33"/>
                  </a:moveTo>
                  <a:cubicBezTo>
                    <a:pt x="122" y="34"/>
                    <a:pt x="122" y="34"/>
                    <a:pt x="122" y="34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82" y="62"/>
                    <a:pt x="82" y="62"/>
                    <a:pt x="82" y="62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45" y="78"/>
                    <a:pt x="45" y="78"/>
                    <a:pt x="45" y="78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1" y="106"/>
                    <a:pt x="21" y="106"/>
                    <a:pt x="21" y="106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5" y="121"/>
                    <a:pt x="15" y="121"/>
                    <a:pt x="15" y="121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8" y="131"/>
                    <a:pt x="28" y="131"/>
                    <a:pt x="28" y="131"/>
                  </a:cubicBezTo>
                  <a:cubicBezTo>
                    <a:pt x="39" y="128"/>
                    <a:pt x="39" y="128"/>
                    <a:pt x="39" y="128"/>
                  </a:cubicBezTo>
                  <a:cubicBezTo>
                    <a:pt x="51" y="130"/>
                    <a:pt x="51" y="130"/>
                    <a:pt x="51" y="130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73" y="134"/>
                    <a:pt x="73" y="134"/>
                    <a:pt x="73" y="134"/>
                  </a:cubicBezTo>
                  <a:cubicBezTo>
                    <a:pt x="85" y="148"/>
                    <a:pt x="85" y="148"/>
                    <a:pt x="85" y="148"/>
                  </a:cubicBezTo>
                  <a:cubicBezTo>
                    <a:pt x="109" y="162"/>
                    <a:pt x="109" y="162"/>
                    <a:pt x="109" y="162"/>
                  </a:cubicBezTo>
                  <a:cubicBezTo>
                    <a:pt x="93" y="191"/>
                    <a:pt x="93" y="191"/>
                    <a:pt x="93" y="191"/>
                  </a:cubicBezTo>
                  <a:cubicBezTo>
                    <a:pt x="77" y="199"/>
                    <a:pt x="77" y="199"/>
                    <a:pt x="77" y="199"/>
                  </a:cubicBezTo>
                  <a:cubicBezTo>
                    <a:pt x="71" y="215"/>
                    <a:pt x="71" y="215"/>
                    <a:pt x="71" y="215"/>
                  </a:cubicBezTo>
                  <a:cubicBezTo>
                    <a:pt x="48" y="231"/>
                    <a:pt x="48" y="231"/>
                    <a:pt x="48" y="231"/>
                  </a:cubicBezTo>
                  <a:cubicBezTo>
                    <a:pt x="45" y="240"/>
                    <a:pt x="45" y="240"/>
                    <a:pt x="45" y="240"/>
                  </a:cubicBezTo>
                  <a:cubicBezTo>
                    <a:pt x="105" y="226"/>
                    <a:pt x="149" y="172"/>
                    <a:pt x="149" y="108"/>
                  </a:cubicBezTo>
                  <a:cubicBezTo>
                    <a:pt x="149" y="80"/>
                    <a:pt x="141" y="54"/>
                    <a:pt x="126" y="33"/>
                  </a:cubicBezTo>
                  <a:close/>
                  <a:moveTo>
                    <a:pt x="126" y="33"/>
                  </a:moveTo>
                  <a:cubicBezTo>
                    <a:pt x="126" y="33"/>
                    <a:pt x="126" y="33"/>
                    <a:pt x="126" y="3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3721100" y="6457951"/>
              <a:ext cx="307975" cy="403225"/>
            </a:xfrm>
            <a:custGeom>
              <a:avLst/>
              <a:gdLst/>
              <a:ahLst/>
              <a:cxnLst>
                <a:cxn ang="0">
                  <a:pos x="151" y="141"/>
                </a:cxn>
                <a:cxn ang="0">
                  <a:pos x="141" y="123"/>
                </a:cxn>
                <a:cxn ang="0">
                  <a:pos x="150" y="104"/>
                </a:cxn>
                <a:cxn ang="0">
                  <a:pos x="141" y="101"/>
                </a:cxn>
                <a:cxn ang="0">
                  <a:pos x="131" y="91"/>
                </a:cxn>
                <a:cxn ang="0">
                  <a:pos x="109" y="86"/>
                </a:cxn>
                <a:cxn ang="0">
                  <a:pos x="101" y="70"/>
                </a:cxn>
                <a:cxn ang="0">
                  <a:pos x="101" y="80"/>
                </a:cxn>
                <a:cxn ang="0">
                  <a:pos x="98" y="80"/>
                </a:cxn>
                <a:cxn ang="0">
                  <a:pos x="78" y="53"/>
                </a:cxn>
                <a:cxn ang="0">
                  <a:pos x="78" y="31"/>
                </a:cxn>
                <a:cxn ang="0">
                  <a:pos x="64" y="8"/>
                </a:cxn>
                <a:cxn ang="0">
                  <a:pos x="42" y="12"/>
                </a:cxn>
                <a:cxn ang="0">
                  <a:pos x="26" y="12"/>
                </a:cxn>
                <a:cxn ang="0">
                  <a:pos x="19" y="7"/>
                </a:cxn>
                <a:cxn ang="0">
                  <a:pos x="28" y="0"/>
                </a:cxn>
                <a:cxn ang="0">
                  <a:pos x="19" y="2"/>
                </a:cxn>
                <a:cxn ang="0">
                  <a:pos x="0" y="70"/>
                </a:cxn>
                <a:cxn ang="0">
                  <a:pos x="136" y="206"/>
                </a:cxn>
                <a:cxn ang="0">
                  <a:pos x="153" y="205"/>
                </a:cxn>
                <a:cxn ang="0">
                  <a:pos x="151" y="188"/>
                </a:cxn>
                <a:cxn ang="0">
                  <a:pos x="157" y="163"/>
                </a:cxn>
                <a:cxn ang="0">
                  <a:pos x="151" y="141"/>
                </a:cxn>
                <a:cxn ang="0">
                  <a:pos x="151" y="141"/>
                </a:cxn>
                <a:cxn ang="0">
                  <a:pos x="151" y="141"/>
                </a:cxn>
              </a:cxnLst>
              <a:rect l="0" t="0" r="r" b="b"/>
              <a:pathLst>
                <a:path w="157" h="206">
                  <a:moveTo>
                    <a:pt x="151" y="141"/>
                  </a:moveTo>
                  <a:cubicBezTo>
                    <a:pt x="141" y="123"/>
                    <a:pt x="141" y="123"/>
                    <a:pt x="141" y="123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41" y="101"/>
                    <a:pt x="141" y="101"/>
                    <a:pt x="141" y="101"/>
                  </a:cubicBezTo>
                  <a:cubicBezTo>
                    <a:pt x="131" y="91"/>
                    <a:pt x="131" y="91"/>
                    <a:pt x="131" y="91"/>
                  </a:cubicBezTo>
                  <a:cubicBezTo>
                    <a:pt x="109" y="86"/>
                    <a:pt x="109" y="86"/>
                    <a:pt x="109" y="86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101" y="80"/>
                    <a:pt x="101" y="80"/>
                    <a:pt x="101" y="80"/>
                  </a:cubicBezTo>
                  <a:cubicBezTo>
                    <a:pt x="98" y="80"/>
                    <a:pt x="98" y="80"/>
                    <a:pt x="98" y="80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7" y="22"/>
                    <a:pt x="0" y="45"/>
                    <a:pt x="0" y="70"/>
                  </a:cubicBezTo>
                  <a:cubicBezTo>
                    <a:pt x="0" y="145"/>
                    <a:pt x="61" y="206"/>
                    <a:pt x="136" y="206"/>
                  </a:cubicBezTo>
                  <a:cubicBezTo>
                    <a:pt x="141" y="206"/>
                    <a:pt x="147" y="205"/>
                    <a:pt x="153" y="205"/>
                  </a:cubicBezTo>
                  <a:cubicBezTo>
                    <a:pt x="151" y="188"/>
                    <a:pt x="151" y="188"/>
                    <a:pt x="151" y="188"/>
                  </a:cubicBezTo>
                  <a:cubicBezTo>
                    <a:pt x="151" y="188"/>
                    <a:pt x="157" y="164"/>
                    <a:pt x="157" y="163"/>
                  </a:cubicBezTo>
                  <a:cubicBezTo>
                    <a:pt x="157" y="162"/>
                    <a:pt x="151" y="141"/>
                    <a:pt x="151" y="141"/>
                  </a:cubicBezTo>
                  <a:close/>
                  <a:moveTo>
                    <a:pt x="151" y="141"/>
                  </a:moveTo>
                  <a:cubicBezTo>
                    <a:pt x="151" y="141"/>
                    <a:pt x="151" y="141"/>
                    <a:pt x="151" y="1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3781425" y="6330951"/>
              <a:ext cx="317500" cy="95250"/>
            </a:xfrm>
            <a:custGeom>
              <a:avLst/>
              <a:gdLst/>
              <a:ahLst/>
              <a:cxnLst>
                <a:cxn ang="0">
                  <a:pos x="19" y="43"/>
                </a:cxn>
                <a:cxn ang="0">
                  <a:pos x="44" y="40"/>
                </a:cxn>
                <a:cxn ang="0">
                  <a:pos x="55" y="34"/>
                </a:cxn>
                <a:cxn ang="0">
                  <a:pos x="67" y="37"/>
                </a:cxn>
                <a:cxn ang="0">
                  <a:pos x="87" y="36"/>
                </a:cxn>
                <a:cxn ang="0">
                  <a:pos x="94" y="26"/>
                </a:cxn>
                <a:cxn ang="0">
                  <a:pos x="104" y="27"/>
                </a:cxn>
                <a:cxn ang="0">
                  <a:pos x="128" y="25"/>
                </a:cxn>
                <a:cxn ang="0">
                  <a:pos x="135" y="18"/>
                </a:cxn>
                <a:cxn ang="0">
                  <a:pos x="144" y="11"/>
                </a:cxn>
                <a:cxn ang="0">
                  <a:pos x="157" y="13"/>
                </a:cxn>
                <a:cxn ang="0">
                  <a:pos x="162" y="13"/>
                </a:cxn>
                <a:cxn ang="0">
                  <a:pos x="105" y="0"/>
                </a:cxn>
                <a:cxn ang="0">
                  <a:pos x="0" y="49"/>
                </a:cxn>
                <a:cxn ang="0">
                  <a:pos x="0" y="49"/>
                </a:cxn>
                <a:cxn ang="0">
                  <a:pos x="19" y="43"/>
                </a:cxn>
                <a:cxn ang="0">
                  <a:pos x="110" y="13"/>
                </a:cxn>
                <a:cxn ang="0">
                  <a:pos x="124" y="5"/>
                </a:cxn>
                <a:cxn ang="0">
                  <a:pos x="133" y="11"/>
                </a:cxn>
                <a:cxn ang="0">
                  <a:pos x="120" y="20"/>
                </a:cxn>
                <a:cxn ang="0">
                  <a:pos x="108" y="22"/>
                </a:cxn>
                <a:cxn ang="0">
                  <a:pos x="102" y="18"/>
                </a:cxn>
                <a:cxn ang="0">
                  <a:pos x="110" y="13"/>
                </a:cxn>
                <a:cxn ang="0">
                  <a:pos x="69" y="14"/>
                </a:cxn>
                <a:cxn ang="0">
                  <a:pos x="75" y="17"/>
                </a:cxn>
                <a:cxn ang="0">
                  <a:pos x="83" y="14"/>
                </a:cxn>
                <a:cxn ang="0">
                  <a:pos x="88" y="22"/>
                </a:cxn>
                <a:cxn ang="0">
                  <a:pos x="69" y="27"/>
                </a:cxn>
                <a:cxn ang="0">
                  <a:pos x="60" y="21"/>
                </a:cxn>
                <a:cxn ang="0">
                  <a:pos x="69" y="14"/>
                </a:cxn>
                <a:cxn ang="0">
                  <a:pos x="69" y="14"/>
                </a:cxn>
                <a:cxn ang="0">
                  <a:pos x="69" y="14"/>
                </a:cxn>
              </a:cxnLst>
              <a:rect l="0" t="0" r="r" b="b"/>
              <a:pathLst>
                <a:path w="162" h="49">
                  <a:moveTo>
                    <a:pt x="19" y="43"/>
                  </a:moveTo>
                  <a:cubicBezTo>
                    <a:pt x="44" y="40"/>
                    <a:pt x="44" y="40"/>
                    <a:pt x="44" y="40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67" y="37"/>
                    <a:pt x="67" y="37"/>
                    <a:pt x="67" y="3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94" y="26"/>
                    <a:pt x="94" y="26"/>
                    <a:pt x="94" y="26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35" y="18"/>
                    <a:pt x="135" y="18"/>
                    <a:pt x="135" y="18"/>
                  </a:cubicBezTo>
                  <a:cubicBezTo>
                    <a:pt x="144" y="11"/>
                    <a:pt x="144" y="11"/>
                    <a:pt x="144" y="11"/>
                  </a:cubicBezTo>
                  <a:cubicBezTo>
                    <a:pt x="157" y="13"/>
                    <a:pt x="157" y="13"/>
                    <a:pt x="157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45" y="4"/>
                    <a:pt x="125" y="0"/>
                    <a:pt x="105" y="0"/>
                  </a:cubicBezTo>
                  <a:cubicBezTo>
                    <a:pt x="63" y="0"/>
                    <a:pt x="25" y="1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19" y="43"/>
                  </a:lnTo>
                  <a:close/>
                  <a:moveTo>
                    <a:pt x="110" y="13"/>
                  </a:moveTo>
                  <a:cubicBezTo>
                    <a:pt x="124" y="5"/>
                    <a:pt x="124" y="5"/>
                    <a:pt x="124" y="5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2" y="18"/>
                    <a:pt x="102" y="18"/>
                    <a:pt x="102" y="18"/>
                  </a:cubicBezTo>
                  <a:lnTo>
                    <a:pt x="110" y="13"/>
                  </a:lnTo>
                  <a:close/>
                  <a:moveTo>
                    <a:pt x="69" y="14"/>
                  </a:moveTo>
                  <a:cubicBezTo>
                    <a:pt x="75" y="17"/>
                    <a:pt x="75" y="17"/>
                    <a:pt x="75" y="17"/>
                  </a:cubicBezTo>
                  <a:cubicBezTo>
                    <a:pt x="83" y="14"/>
                    <a:pt x="83" y="14"/>
                    <a:pt x="83" y="1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1"/>
                    <a:pt x="69" y="16"/>
                    <a:pt x="69" y="14"/>
                  </a:cubicBezTo>
                  <a:close/>
                  <a:moveTo>
                    <a:pt x="69" y="14"/>
                  </a:moveTo>
                  <a:cubicBezTo>
                    <a:pt x="69" y="14"/>
                    <a:pt x="69" y="14"/>
                    <a:pt x="69" y="1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7064042" y="3480734"/>
            <a:ext cx="1535592" cy="118186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>
              <a:defRPr/>
            </a:pPr>
            <a:r>
              <a:rPr lang="lt-LT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URM</a:t>
            </a:r>
          </a:p>
          <a:p>
            <a:pPr algn="ctr">
              <a:defRPr/>
            </a:pPr>
            <a:r>
              <a:rPr lang="lt-LT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konsultacijos dėl 19 koncepcijos turinio teikiamos:</a:t>
            </a:r>
            <a:endParaRPr lang="lt-LT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spcBef>
                <a:spcPct val="20000"/>
              </a:spcBef>
              <a:defRPr/>
            </a:pP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tel. 8 706 52985 ir</a:t>
            </a:r>
          </a:p>
          <a:p>
            <a:pPr algn="ctr">
              <a:spcBef>
                <a:spcPct val="20000"/>
              </a:spcBef>
              <a:defRPr/>
            </a:pPr>
            <a:r>
              <a:rPr lang="lt-LT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el. p.: projektai@urm.lt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578491" y="2850304"/>
            <a:ext cx="539606" cy="52416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8" name="Freeform 37"/>
          <p:cNvSpPr>
            <a:spLocks noEditPoints="1"/>
          </p:cNvSpPr>
          <p:nvPr/>
        </p:nvSpPr>
        <p:spPr bwMode="auto">
          <a:xfrm>
            <a:off x="7672155" y="2913621"/>
            <a:ext cx="352277" cy="397523"/>
          </a:xfrm>
          <a:custGeom>
            <a:avLst/>
            <a:gdLst/>
            <a:ahLst/>
            <a:cxnLst>
              <a:cxn ang="0">
                <a:pos x="256" y="248"/>
              </a:cxn>
              <a:cxn ang="0">
                <a:pos x="247" y="253"/>
              </a:cxn>
              <a:cxn ang="0">
                <a:pos x="242" y="244"/>
              </a:cxn>
              <a:cxn ang="0">
                <a:pos x="236" y="204"/>
              </a:cxn>
              <a:cxn ang="0">
                <a:pos x="214" y="199"/>
              </a:cxn>
              <a:cxn ang="0">
                <a:pos x="171" y="236"/>
              </a:cxn>
              <a:cxn ang="0">
                <a:pos x="127" y="281"/>
              </a:cxn>
              <a:cxn ang="0">
                <a:pos x="68" y="299"/>
              </a:cxn>
              <a:cxn ang="0">
                <a:pos x="62" y="298"/>
              </a:cxn>
              <a:cxn ang="0">
                <a:pos x="12" y="274"/>
              </a:cxn>
              <a:cxn ang="0">
                <a:pos x="16" y="225"/>
              </a:cxn>
              <a:cxn ang="0">
                <a:pos x="9" y="215"/>
              </a:cxn>
              <a:cxn ang="0">
                <a:pos x="12" y="191"/>
              </a:cxn>
              <a:cxn ang="0">
                <a:pos x="60" y="154"/>
              </a:cxn>
              <a:cxn ang="0">
                <a:pos x="71" y="151"/>
              </a:cxn>
              <a:cxn ang="0">
                <a:pos x="84" y="158"/>
              </a:cxn>
              <a:cxn ang="0">
                <a:pos x="102" y="181"/>
              </a:cxn>
              <a:cxn ang="0">
                <a:pos x="150" y="146"/>
              </a:cxn>
              <a:cxn ang="0">
                <a:pos x="184" y="98"/>
              </a:cxn>
              <a:cxn ang="0">
                <a:pos x="161" y="79"/>
              </a:cxn>
              <a:cxn ang="0">
                <a:pos x="158" y="56"/>
              </a:cxn>
              <a:cxn ang="0">
                <a:pos x="194" y="7"/>
              </a:cxn>
              <a:cxn ang="0">
                <a:pos x="208" y="0"/>
              </a:cxn>
              <a:cxn ang="0">
                <a:pos x="218" y="3"/>
              </a:cxn>
              <a:cxn ang="0">
                <a:pos x="246" y="25"/>
              </a:cxn>
              <a:cxn ang="0">
                <a:pos x="246" y="25"/>
              </a:cxn>
              <a:cxn ang="0">
                <a:pos x="247" y="25"/>
              </a:cxn>
              <a:cxn ang="0">
                <a:pos x="247" y="26"/>
              </a:cxn>
              <a:cxn ang="0">
                <a:pos x="247" y="26"/>
              </a:cxn>
              <a:cxn ang="0">
                <a:pos x="248" y="27"/>
              </a:cxn>
              <a:cxn ang="0">
                <a:pos x="248" y="27"/>
              </a:cxn>
              <a:cxn ang="0">
                <a:pos x="249" y="29"/>
              </a:cxn>
              <a:cxn ang="0">
                <a:pos x="249" y="29"/>
              </a:cxn>
              <a:cxn ang="0">
                <a:pos x="181" y="178"/>
              </a:cxn>
              <a:cxn ang="0">
                <a:pos x="49" y="248"/>
              </a:cxn>
              <a:cxn ang="0">
                <a:pos x="49" y="248"/>
              </a:cxn>
              <a:cxn ang="0">
                <a:pos x="34" y="246"/>
              </a:cxn>
              <a:cxn ang="0">
                <a:pos x="34" y="246"/>
              </a:cxn>
              <a:cxn ang="0">
                <a:pos x="33" y="246"/>
              </a:cxn>
              <a:cxn ang="0">
                <a:pos x="32" y="246"/>
              </a:cxn>
              <a:cxn ang="0">
                <a:pos x="32" y="245"/>
              </a:cxn>
              <a:cxn ang="0">
                <a:pos x="31" y="245"/>
              </a:cxn>
              <a:cxn ang="0">
                <a:pos x="31" y="244"/>
              </a:cxn>
              <a:cxn ang="0">
                <a:pos x="30" y="244"/>
              </a:cxn>
              <a:cxn ang="0">
                <a:pos x="30" y="244"/>
              </a:cxn>
              <a:cxn ang="0">
                <a:pos x="26" y="238"/>
              </a:cxn>
              <a:cxn ang="0">
                <a:pos x="24" y="266"/>
              </a:cxn>
              <a:cxn ang="0">
                <a:pos x="120" y="269"/>
              </a:cxn>
              <a:cxn ang="0">
                <a:pos x="159" y="228"/>
              </a:cxn>
              <a:cxn ang="0">
                <a:pos x="212" y="184"/>
              </a:cxn>
              <a:cxn ang="0">
                <a:pos x="247" y="194"/>
              </a:cxn>
              <a:cxn ang="0">
                <a:pos x="256" y="248"/>
              </a:cxn>
              <a:cxn ang="0">
                <a:pos x="256" y="248"/>
              </a:cxn>
              <a:cxn ang="0">
                <a:pos x="256" y="248"/>
              </a:cxn>
            </a:cxnLst>
            <a:rect l="0" t="0" r="r" b="b"/>
            <a:pathLst>
              <a:path w="265" h="299">
                <a:moveTo>
                  <a:pt x="256" y="248"/>
                </a:moveTo>
                <a:cubicBezTo>
                  <a:pt x="255" y="252"/>
                  <a:pt x="251" y="254"/>
                  <a:pt x="247" y="253"/>
                </a:cubicBezTo>
                <a:cubicBezTo>
                  <a:pt x="243" y="252"/>
                  <a:pt x="241" y="248"/>
                  <a:pt x="242" y="244"/>
                </a:cubicBezTo>
                <a:cubicBezTo>
                  <a:pt x="246" y="227"/>
                  <a:pt x="244" y="212"/>
                  <a:pt x="236" y="204"/>
                </a:cubicBezTo>
                <a:cubicBezTo>
                  <a:pt x="231" y="199"/>
                  <a:pt x="224" y="197"/>
                  <a:pt x="214" y="199"/>
                </a:cubicBezTo>
                <a:cubicBezTo>
                  <a:pt x="196" y="202"/>
                  <a:pt x="184" y="218"/>
                  <a:pt x="171" y="236"/>
                </a:cubicBezTo>
                <a:cubicBezTo>
                  <a:pt x="159" y="252"/>
                  <a:pt x="146" y="269"/>
                  <a:pt x="127" y="281"/>
                </a:cubicBezTo>
                <a:cubicBezTo>
                  <a:pt x="109" y="292"/>
                  <a:pt x="88" y="299"/>
                  <a:pt x="68" y="299"/>
                </a:cubicBezTo>
                <a:cubicBezTo>
                  <a:pt x="66" y="299"/>
                  <a:pt x="64" y="299"/>
                  <a:pt x="62" y="298"/>
                </a:cubicBezTo>
                <a:cubicBezTo>
                  <a:pt x="40" y="297"/>
                  <a:pt x="22" y="288"/>
                  <a:pt x="12" y="274"/>
                </a:cubicBezTo>
                <a:cubicBezTo>
                  <a:pt x="0" y="256"/>
                  <a:pt x="7" y="238"/>
                  <a:pt x="16" y="225"/>
                </a:cubicBezTo>
                <a:cubicBezTo>
                  <a:pt x="9" y="215"/>
                  <a:pt x="9" y="215"/>
                  <a:pt x="9" y="215"/>
                </a:cubicBezTo>
                <a:cubicBezTo>
                  <a:pt x="3" y="208"/>
                  <a:pt x="5" y="197"/>
                  <a:pt x="12" y="191"/>
                </a:cubicBezTo>
                <a:cubicBezTo>
                  <a:pt x="60" y="154"/>
                  <a:pt x="60" y="154"/>
                  <a:pt x="60" y="154"/>
                </a:cubicBezTo>
                <a:cubicBezTo>
                  <a:pt x="63" y="152"/>
                  <a:pt x="67" y="151"/>
                  <a:pt x="71" y="151"/>
                </a:cubicBezTo>
                <a:cubicBezTo>
                  <a:pt x="76" y="151"/>
                  <a:pt x="81" y="153"/>
                  <a:pt x="84" y="158"/>
                </a:cubicBezTo>
                <a:cubicBezTo>
                  <a:pt x="102" y="181"/>
                  <a:pt x="102" y="181"/>
                  <a:pt x="102" y="181"/>
                </a:cubicBezTo>
                <a:cubicBezTo>
                  <a:pt x="116" y="175"/>
                  <a:pt x="132" y="164"/>
                  <a:pt x="150" y="146"/>
                </a:cubicBezTo>
                <a:cubicBezTo>
                  <a:pt x="168" y="128"/>
                  <a:pt x="178" y="112"/>
                  <a:pt x="184" y="98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53" y="74"/>
                  <a:pt x="152" y="63"/>
                  <a:pt x="158" y="56"/>
                </a:cubicBezTo>
                <a:cubicBezTo>
                  <a:pt x="194" y="7"/>
                  <a:pt x="194" y="7"/>
                  <a:pt x="194" y="7"/>
                </a:cubicBezTo>
                <a:cubicBezTo>
                  <a:pt x="197" y="2"/>
                  <a:pt x="202" y="0"/>
                  <a:pt x="208" y="0"/>
                </a:cubicBezTo>
                <a:cubicBezTo>
                  <a:pt x="212" y="0"/>
                  <a:pt x="215" y="1"/>
                  <a:pt x="218" y="3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6" y="25"/>
                </a:cubicBezTo>
                <a:cubicBezTo>
                  <a:pt x="246" y="25"/>
                  <a:pt x="246" y="25"/>
                  <a:pt x="247" y="25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7" y="26"/>
                  <a:pt x="247" y="26"/>
                  <a:pt x="247" y="26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7"/>
                  <a:pt x="248" y="27"/>
                  <a:pt x="248" y="27"/>
                </a:cubicBezTo>
                <a:cubicBezTo>
                  <a:pt x="248" y="28"/>
                  <a:pt x="248" y="28"/>
                  <a:pt x="249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49" y="31"/>
                  <a:pt x="265" y="93"/>
                  <a:pt x="181" y="178"/>
                </a:cubicBezTo>
                <a:cubicBezTo>
                  <a:pt x="121" y="239"/>
                  <a:pt x="72" y="248"/>
                  <a:pt x="49" y="248"/>
                </a:cubicBezTo>
                <a:cubicBezTo>
                  <a:pt x="49" y="248"/>
                  <a:pt x="49" y="248"/>
                  <a:pt x="49" y="248"/>
                </a:cubicBezTo>
                <a:cubicBezTo>
                  <a:pt x="40" y="248"/>
                  <a:pt x="34" y="246"/>
                  <a:pt x="34" y="246"/>
                </a:cubicBezTo>
                <a:cubicBezTo>
                  <a:pt x="34" y="246"/>
                  <a:pt x="34" y="246"/>
                  <a:pt x="34" y="246"/>
                </a:cubicBezTo>
                <a:cubicBezTo>
                  <a:pt x="33" y="246"/>
                  <a:pt x="33" y="246"/>
                  <a:pt x="33" y="246"/>
                </a:cubicBezTo>
                <a:cubicBezTo>
                  <a:pt x="33" y="246"/>
                  <a:pt x="33" y="246"/>
                  <a:pt x="32" y="246"/>
                </a:cubicBezTo>
                <a:cubicBezTo>
                  <a:pt x="32" y="245"/>
                  <a:pt x="32" y="245"/>
                  <a:pt x="32" y="245"/>
                </a:cubicBezTo>
                <a:cubicBezTo>
                  <a:pt x="31" y="245"/>
                  <a:pt x="31" y="245"/>
                  <a:pt x="31" y="245"/>
                </a:cubicBezTo>
                <a:cubicBezTo>
                  <a:pt x="31" y="245"/>
                  <a:pt x="31" y="244"/>
                  <a:pt x="31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30" y="244"/>
                  <a:pt x="30" y="244"/>
                  <a:pt x="30" y="244"/>
                </a:cubicBezTo>
                <a:cubicBezTo>
                  <a:pt x="26" y="238"/>
                  <a:pt x="26" y="238"/>
                  <a:pt x="26" y="238"/>
                </a:cubicBezTo>
                <a:cubicBezTo>
                  <a:pt x="21" y="245"/>
                  <a:pt x="17" y="256"/>
                  <a:pt x="24" y="266"/>
                </a:cubicBezTo>
                <a:cubicBezTo>
                  <a:pt x="38" y="286"/>
                  <a:pt x="82" y="292"/>
                  <a:pt x="120" y="269"/>
                </a:cubicBezTo>
                <a:cubicBezTo>
                  <a:pt x="136" y="258"/>
                  <a:pt x="148" y="243"/>
                  <a:pt x="159" y="228"/>
                </a:cubicBezTo>
                <a:cubicBezTo>
                  <a:pt x="174" y="208"/>
                  <a:pt x="188" y="189"/>
                  <a:pt x="212" y="184"/>
                </a:cubicBezTo>
                <a:cubicBezTo>
                  <a:pt x="226" y="182"/>
                  <a:pt x="238" y="185"/>
                  <a:pt x="247" y="194"/>
                </a:cubicBezTo>
                <a:cubicBezTo>
                  <a:pt x="258" y="206"/>
                  <a:pt x="261" y="226"/>
                  <a:pt x="256" y="248"/>
                </a:cubicBezTo>
                <a:close/>
                <a:moveTo>
                  <a:pt x="256" y="248"/>
                </a:moveTo>
                <a:cubicBezTo>
                  <a:pt x="256" y="248"/>
                  <a:pt x="256" y="248"/>
                  <a:pt x="256" y="248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33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15" grpId="0"/>
      <p:bldP spid="16" grpId="0" animBg="1"/>
      <p:bldP spid="18" grpId="0"/>
      <p:bldP spid="19" grpId="0" animBg="1"/>
      <p:bldP spid="35" grpId="0"/>
      <p:bldP spid="36" grpId="0" animBg="1"/>
    </p:bldLst>
  </p:timing>
</p:sld>
</file>

<file path=ppt/theme/theme1.xml><?xml version="1.0" encoding="utf-8"?>
<a:theme xmlns:a="http://schemas.openxmlformats.org/drawingml/2006/main" name="Default Theme">
  <a:themeElements>
    <a:clrScheme name="01_Theme01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176490"/>
      </a:accent1>
      <a:accent2>
        <a:srgbClr val="0187AC"/>
      </a:accent2>
      <a:accent3>
        <a:srgbClr val="1AA4BE"/>
      </a:accent3>
      <a:accent4>
        <a:srgbClr val="52C3CB"/>
      </a:accent4>
      <a:accent5>
        <a:srgbClr val="42BDC6"/>
      </a:accent5>
      <a:accent6>
        <a:srgbClr val="168EA6"/>
      </a:accent6>
      <a:hlink>
        <a:srgbClr val="FFFFFF"/>
      </a:hlink>
      <a:folHlink>
        <a:srgbClr val="59595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39D2ED5BE2B4104FB524497CFE4B477B" ma:contentTypeVersion="1" ma:contentTypeDescription="Kurkite naują dokumentą." ma:contentTypeScope="" ma:versionID="ea90c1b54490a9c5be9afdd3d6562ffd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fe7ce459ffbfdbf6e0cb0721972bfd6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Planavimo pradžios data" ma:description="Planavimo pradžios data yra publikavimo priemonės sukurtas svetainės stulpelis. Jis naudojamas, nurodant datą ir laiką, kai šis puslapis pirmą kartą parodomas svetainės lankytojams." ma:hidden="true" ma:internalName="PublishingStartDate">
      <xsd:simpleType>
        <xsd:restriction base="dms:Unknown"/>
      </xsd:simpleType>
    </xsd:element>
    <xsd:element name="PublishingExpirationDate" ma:index="9" nillable="true" ma:displayName="Planavimo pabaigos data" ma:description="Planavimo pabaigos data yra publikavimo priemonės sukurtas svetainės stulpelis. Jis naudojamas, nurodant datą ir laiką, kai šis puslapis nebebus rodomas svetainės lankytojam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3590BD-7CE0-4696-9168-410A1E0D83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6BD99E-6848-4E74-9950-5C11EF26F41A}">
  <ds:schemaRefs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http://schemas.microsoft.com/sharepoint/v3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5185BFD-4B69-4AB6-B057-08C0B48BA9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8751</TotalTime>
  <Words>921</Words>
  <Application>Microsoft Office PowerPoint</Application>
  <PresentationFormat>On-screen Show (16:9)</PresentationFormat>
  <Paragraphs>126</Paragraphs>
  <Slides>31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Calibri</vt:lpstr>
      <vt:lpstr>Arial</vt:lpstr>
      <vt:lpstr>FontAwesome</vt:lpstr>
      <vt:lpstr>HP Simplified</vt:lpstr>
      <vt:lpstr>Roboto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CPVA</dc:creator>
  <cp:lastModifiedBy>Aurelija Stasiūtė</cp:lastModifiedBy>
  <cp:revision>771</cp:revision>
  <cp:lastPrinted>2018-10-08T06:22:53Z</cp:lastPrinted>
  <dcterms:created xsi:type="dcterms:W3CDTF">2015-09-08T18:46:55Z</dcterms:created>
  <dcterms:modified xsi:type="dcterms:W3CDTF">2018-10-16T06:51:35Z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0x01010039D2ED5BE2B4104FB524497CFE4B477B</vt:lpwstr>
  </property>
</Properties>
</file>